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Layouts/slideLayout2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slideLayouts/slideLayout42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7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7.xml" ContentType="application/vnd.openxmlformats-officedocument.theme+xml"/>
  <Override PartName="/ppt/theme/theme5.xml" ContentType="application/vnd.openxmlformats-officedocument.theme+xml"/>
  <Override PartName="/ppt/theme/theme4.xml" ContentType="application/vnd.openxmlformats-officedocument.theme+xml"/>
  <Override PartName="/ppt/theme/theme6.xml" ContentType="application/vnd.openxmlformats-officedocument.theme+xml"/>
  <Override PartName="/ppt/theme/theme3.xml" ContentType="application/vnd.openxmlformats-officedocument.theme+xml"/>
  <Override PartName="/ppt/theme/theme2.xml" ContentType="application/vnd.openxmlformats-officedocument.them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4"/>
    <p:sldMasterId id="2147483654" r:id="rId5"/>
    <p:sldMasterId id="2147483651" r:id="rId6"/>
    <p:sldMasterId id="2147483652" r:id="rId7"/>
    <p:sldMasterId id="2147483653" r:id="rId8"/>
  </p:sldMasterIdLst>
  <p:notesMasterIdLst>
    <p:notesMasterId r:id="rId22"/>
  </p:notesMasterIdLst>
  <p:handoutMasterIdLst>
    <p:handoutMasterId r:id="rId23"/>
  </p:handoutMasterIdLst>
  <p:sldIdLst>
    <p:sldId id="258" r:id="rId9"/>
    <p:sldId id="293" r:id="rId10"/>
    <p:sldId id="273" r:id="rId11"/>
    <p:sldId id="287" r:id="rId12"/>
    <p:sldId id="286" r:id="rId13"/>
    <p:sldId id="285" r:id="rId14"/>
    <p:sldId id="288" r:id="rId15"/>
    <p:sldId id="289" r:id="rId16"/>
    <p:sldId id="282" r:id="rId17"/>
    <p:sldId id="277" r:id="rId18"/>
    <p:sldId id="283" r:id="rId19"/>
    <p:sldId id="291" r:id="rId20"/>
    <p:sldId id="290" r:id="rId21"/>
  </p:sldIdLst>
  <p:sldSz cx="9144000" cy="6858000" type="screen4x3"/>
  <p:notesSz cx="6881813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1343A"/>
    <a:srgbClr val="C69200"/>
    <a:srgbClr val="1E6FA7"/>
    <a:srgbClr val="8CC6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39" autoAdjust="0"/>
  </p:normalViewPr>
  <p:slideViewPr>
    <p:cSldViewPr>
      <p:cViewPr varScale="1">
        <p:scale>
          <a:sx n="108" d="100"/>
          <a:sy n="108" d="100"/>
        </p:scale>
        <p:origin x="540" y="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164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5.xml"/><Relationship Id="rId18" Type="http://schemas.openxmlformats.org/officeDocument/2006/relationships/slide" Target="slides/slide10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3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8.xml"/><Relationship Id="rId20" Type="http://schemas.openxmlformats.org/officeDocument/2006/relationships/slide" Target="slides/slide1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3.xml"/><Relationship Id="rId24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7.xml"/><Relationship Id="rId23" Type="http://schemas.openxmlformats.org/officeDocument/2006/relationships/handoutMaster" Target="handoutMasters/handoutMaster1.xml"/><Relationship Id="rId28" Type="http://schemas.openxmlformats.org/officeDocument/2006/relationships/customXml" Target="../customXml/item4.xml"/><Relationship Id="rId10" Type="http://schemas.openxmlformats.org/officeDocument/2006/relationships/slide" Target="slides/slide2.xml"/><Relationship Id="rId19" Type="http://schemas.openxmlformats.org/officeDocument/2006/relationships/slide" Target="slides/slide1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82742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7513" y="0"/>
            <a:ext cx="2982742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917C93-F91D-48D0-A71B-BF5962527B9E}" type="datetimeFigureOut">
              <a:rPr lang="en-US" smtClean="0"/>
              <a:t>7/23/2021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75"/>
            <a:ext cx="2982742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7513" y="8829675"/>
            <a:ext cx="2982742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D7726B-243A-4363-99D5-E37C73217D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126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2119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98102" y="0"/>
            <a:ext cx="2982119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7600" y="696913"/>
            <a:ext cx="4646613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8182" y="4415790"/>
            <a:ext cx="5505450" cy="41833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2982119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8102" y="8829967"/>
            <a:ext cx="2982119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0B24008A-8813-4DBA-968E-7EF2B8B35C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30887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B24008A-8813-4DBA-968E-7EF2B8B35C28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98893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B24008A-8813-4DBA-968E-7EF2B8B35C28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07130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B24008A-8813-4DBA-968E-7EF2B8B35C28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17732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B24008A-8813-4DBA-968E-7EF2B8B35C28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59468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B24008A-8813-4DBA-968E-7EF2B8B35C28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8593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B24008A-8813-4DBA-968E-7EF2B8B35C28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7042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B24008A-8813-4DBA-968E-7EF2B8B35C2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7042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B24008A-8813-4DBA-968E-7EF2B8B35C28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7635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B24008A-8813-4DBA-968E-7EF2B8B35C28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8369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B24008A-8813-4DBA-968E-7EF2B8B35C28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3459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B24008A-8813-4DBA-968E-7EF2B8B35C28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41447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B24008A-8813-4DBA-968E-7EF2B8B35C28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83469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B24008A-8813-4DBA-968E-7EF2B8B35C28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9110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A1EF3A-4A2C-4A1B-A152-D26DEECDB8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A97A33-0E26-46D2-B4A7-D6E599A075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91300" y="152400"/>
            <a:ext cx="2095500" cy="59737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152400"/>
            <a:ext cx="6134100" cy="59737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21FB95-A063-4F07-A1C3-4F74B4A31D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983EB6-56BC-4677-A0F6-4299F6E694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5CCF6A-D330-4E13-8364-B7EC7CC11D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19229A-E00C-4F35-AC70-6C3DF569F4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1B0B9A-5A9F-4B01-89AF-B8832D2707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E81AE7-0E10-4C23-9E60-ABDD0EB8AE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8FE7C6-9925-4A51-9FC0-35D6E5D10F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C8DC77-B6EA-45F7-A232-37A1CDCA25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28F84E-EE9C-4DD7-BAB7-0A365ABEB9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34B9C9-9593-4DA7-9F55-CBCEC4BE48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890F6B-8BC9-4E59-83AE-E759A13AF2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1AD694-09A2-466D-B75B-53B3DA3007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91300" y="152400"/>
            <a:ext cx="2095500" cy="59737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152400"/>
            <a:ext cx="6134100" cy="59737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4FCA6C-E0C5-46F9-BB33-51A27476DC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3B0606-7AAA-4A7F-8EAC-211366D269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81E467-C967-4ED4-8C4D-7F44A3068A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C29C31-8C00-495A-9550-CFBF108668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F27E4A-7956-4E6F-B0FD-20B806AF07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E08C8D-7F6D-49CA-B136-EB8F0D8122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89F572-99C4-4FD2-933D-01D869B55D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C5447A-0EF1-4496-B5FC-D423A9E211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6C0CB0-1731-463D-A4DD-D1DA4DE8B7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55D52E-351A-4DF1-BE97-2A3A697CA2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1FDE85-6E7C-48F8-B28B-ED5D5B5604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76A2C9-F0C2-402F-99CA-DE9721A229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91300" y="152400"/>
            <a:ext cx="2095500" cy="6019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152400"/>
            <a:ext cx="6134100" cy="6019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45B26C-2325-4085-AAD0-2E8E435ECF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38C1E4-E887-41C9-A4DF-812618A788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1BF5D0-B683-40BA-AF2B-7EA8E12086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BFDD9B-E6F4-445E-B30E-E178AB45A7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87BB19-9E33-4828-BC68-B5D00AE9A8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0BC7A8-354C-4ED5-AF65-293947F1C8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32D20E-48AE-4006-8CC2-82C2DE7C7F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216969-AD7E-4893-A50A-C98B8EC66B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BE5D51-FA8B-49D8-843B-FCE0988888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7F16B1-957C-4AFD-B2DF-4B21AEB347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D8C86C-6477-4404-84C8-C60B2F7965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94DE43-EC1B-48A6-A6C6-88E53A02B7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91300" y="152400"/>
            <a:ext cx="2095500" cy="6019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152400"/>
            <a:ext cx="6134100" cy="6019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96DB8B-4343-407A-9D27-D1C419A049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8D1F7D-83C7-4DD2-8019-1C3F98C9D4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093A87-37D2-4CFC-B8C6-CC7D5E36CC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AB4975-B85A-4658-BF86-9BE1D5E09F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2190CA-591D-43F4-B091-6BE9BBD08E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BB6D40-40B5-470A-96C1-6B0CBAC703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97D752-3CE7-4458-908C-5A3F6F4843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FEE98D-EEB0-4CE5-8020-08297316A7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54E550-B82B-4C14-8ED5-8E48110F14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122FCE-8BE5-4B49-AB27-41297BD76B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C4388F-8F96-4BEE-8BB1-32F634EBDF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B60542-B11A-420C-A30E-73D7EB0A9B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91300" y="152400"/>
            <a:ext cx="2095500" cy="5943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152400"/>
            <a:ext cx="6134100" cy="59436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05380D-A45C-47BD-A35D-41B6B4E8AA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AD2B6F-A38F-4B65-9C1E-5E3C9DA42C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0BA004-583A-4AAD-80DB-E0C764B556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10FF9C-5802-484B-AE54-52389BA13F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7CD493-06C4-4EAD-8FA6-BC80121ED0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4.pn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5.png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152400"/>
            <a:ext cx="822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Presentation Title Goes Here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505200" y="6381750"/>
            <a:ext cx="2133600" cy="247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57200" y="6381750"/>
            <a:ext cx="1066800" cy="247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smtClean="0">
                <a:latin typeface="+mn-lt"/>
              </a:defRPr>
            </a:lvl1pPr>
          </a:lstStyle>
          <a:p>
            <a:pPr>
              <a:defRPr/>
            </a:pPr>
            <a:fld id="{CF2EC16C-C9F9-44CF-B0E8-20A0600F5A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57" r:id="rId3"/>
    <p:sldLayoutId id="2147483658" r:id="rId4"/>
    <p:sldLayoutId id="2147483659" r:id="rId5"/>
    <p:sldLayoutId id="2147483660" r:id="rId6"/>
    <p:sldLayoutId id="2147483661" r:id="rId7"/>
    <p:sldLayoutId id="2147483662" r:id="rId8"/>
    <p:sldLayoutId id="2147483663" r:id="rId9"/>
    <p:sldLayoutId id="2147483664" r:id="rId10"/>
    <p:sldLayoutId id="2147483665" r:id="rId11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bg1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bg1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bg1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bg1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 b="1">
          <a:solidFill>
            <a:schemeClr val="bg1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 b="1">
          <a:solidFill>
            <a:schemeClr val="bg1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 b="1">
          <a:solidFill>
            <a:schemeClr val="bg1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 b="1">
          <a:solidFill>
            <a:schemeClr val="bg1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Verdana" pitchFamily="34" charset="0"/>
        <a:buChar char="~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Verdana" pitchFamily="34" charset="0"/>
        <a:buChar char="-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Verdana" pitchFamily="34" charset="0"/>
        <a:buChar char="▫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Verdana" pitchFamily="34" charset="0"/>
        <a:buChar char="▫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Verdana" pitchFamily="34" charset="0"/>
        <a:buChar char="▫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Verdana" pitchFamily="34" charset="0"/>
        <a:buChar char="▫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Verdana" pitchFamily="34" charset="0"/>
        <a:buChar char="▫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152400"/>
            <a:ext cx="822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Presentation Title Goes Here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57200" y="6381750"/>
            <a:ext cx="1066800" cy="247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smtClean="0">
                <a:latin typeface="+mn-lt"/>
              </a:defRPr>
            </a:lvl1pPr>
          </a:lstStyle>
          <a:p>
            <a:pPr>
              <a:defRPr/>
            </a:pPr>
            <a:fld id="{366972E5-43FA-443B-848C-634A3D5BED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3559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505200" y="6381750"/>
            <a:ext cx="2133600" cy="247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bg1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bg1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bg1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bg1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 b="1">
          <a:solidFill>
            <a:schemeClr val="bg1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 b="1">
          <a:solidFill>
            <a:schemeClr val="bg1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 b="1">
          <a:solidFill>
            <a:schemeClr val="bg1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 b="1">
          <a:solidFill>
            <a:schemeClr val="bg1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Verdana" pitchFamily="34" charset="0"/>
        <a:buChar char="~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Verdana" pitchFamily="34" charset="0"/>
        <a:buChar char="-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Verdana" pitchFamily="34" charset="0"/>
        <a:buChar char="▫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Verdana" pitchFamily="34" charset="0"/>
        <a:buChar char="▫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Verdana" pitchFamily="34" charset="0"/>
        <a:buChar char="▫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Verdana" pitchFamily="34" charset="0"/>
        <a:buChar char="▫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Verdana" pitchFamily="34" charset="0"/>
        <a:buChar char="▫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152400"/>
            <a:ext cx="822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Presentation Title Goes Here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505200" y="6381750"/>
            <a:ext cx="2133600" cy="247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57200" y="6381750"/>
            <a:ext cx="1066800" cy="247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smtClean="0">
                <a:latin typeface="+mn-lt"/>
              </a:defRPr>
            </a:lvl1pPr>
          </a:lstStyle>
          <a:p>
            <a:pPr>
              <a:defRPr/>
            </a:pPr>
            <a:fld id="{5602699E-12BD-4735-BE31-A8C87304EB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rgbClr val="91343A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rgbClr val="91343A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rgbClr val="91343A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rgbClr val="91343A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rgbClr val="91343A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 b="1">
          <a:solidFill>
            <a:srgbClr val="91343A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 b="1">
          <a:solidFill>
            <a:srgbClr val="91343A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 b="1">
          <a:solidFill>
            <a:srgbClr val="91343A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 b="1">
          <a:solidFill>
            <a:srgbClr val="91343A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Verdana" pitchFamily="34" charset="0"/>
        <a:buChar char="~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Verdana" pitchFamily="34" charset="0"/>
        <a:buChar char="-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Verdana" pitchFamily="34" charset="0"/>
        <a:buChar char="▫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Verdana" pitchFamily="34" charset="0"/>
        <a:buChar char="▫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Verdana" pitchFamily="34" charset="0"/>
        <a:buChar char="▫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Verdana" pitchFamily="34" charset="0"/>
        <a:buChar char="▫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Verdana" pitchFamily="34" charset="0"/>
        <a:buChar char="▫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152400"/>
            <a:ext cx="822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Presentation Title Goes Here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57200" y="6381750"/>
            <a:ext cx="1066800" cy="247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smtClean="0">
                <a:latin typeface="+mn-lt"/>
              </a:defRPr>
            </a:lvl1pPr>
          </a:lstStyle>
          <a:p>
            <a:pPr>
              <a:defRPr/>
            </a:pPr>
            <a:fld id="{FCB42A0C-9A36-4401-9723-8150C31ADE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505200" y="6381750"/>
            <a:ext cx="2133600" cy="247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bg1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bg1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bg1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bg1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 b="1">
          <a:solidFill>
            <a:schemeClr val="bg1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 b="1">
          <a:solidFill>
            <a:schemeClr val="bg1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 b="1">
          <a:solidFill>
            <a:schemeClr val="bg1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 b="1">
          <a:solidFill>
            <a:schemeClr val="bg1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Verdana" pitchFamily="34" charset="0"/>
        <a:buChar char="~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Verdana" pitchFamily="34" charset="0"/>
        <a:buChar char="-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Verdana" pitchFamily="34" charset="0"/>
        <a:buChar char="▫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Verdana" pitchFamily="34" charset="0"/>
        <a:buChar char="▫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Verdana" pitchFamily="34" charset="0"/>
        <a:buChar char="▫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Verdana" pitchFamily="34" charset="0"/>
        <a:buChar char="▫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Verdana" pitchFamily="34" charset="0"/>
        <a:buChar char="▫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152400"/>
            <a:ext cx="822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Presentation Title Goes Here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57200" y="6381750"/>
            <a:ext cx="1066800" cy="247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smtClean="0">
                <a:latin typeface="+mn-lt"/>
              </a:defRPr>
            </a:lvl1pPr>
          </a:lstStyle>
          <a:p>
            <a:pPr>
              <a:defRPr/>
            </a:pPr>
            <a:fld id="{1CE39E02-B4E2-4AE3-B75D-759706F6A1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505200" y="6381750"/>
            <a:ext cx="2133600" cy="247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bg1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bg1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bg1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bg1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 b="1">
          <a:solidFill>
            <a:schemeClr val="bg1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 b="1">
          <a:solidFill>
            <a:schemeClr val="bg1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 b="1">
          <a:solidFill>
            <a:schemeClr val="bg1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 b="1">
          <a:solidFill>
            <a:schemeClr val="bg1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Verdana" pitchFamily="34" charset="0"/>
        <a:buChar char="~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Verdana" pitchFamily="34" charset="0"/>
        <a:buChar char="-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Verdana" pitchFamily="34" charset="0"/>
        <a:buChar char="▫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Verdana" pitchFamily="34" charset="0"/>
        <a:buChar char="▫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Verdana" pitchFamily="34" charset="0"/>
        <a:buChar char="▫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Verdana" pitchFamily="34" charset="0"/>
        <a:buChar char="▫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Verdana" pitchFamily="34" charset="0"/>
        <a:buChar char="▫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itcentral.pa.gov/Pages/IT-Policies.aspx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itcentral.pa.gov/EnterpriseArchitecture/Documents/IT%20Policy%20Process%20Diagram%20and%20Procedures.pdf" TargetMode="External"/><Relationship Id="rId4" Type="http://schemas.openxmlformats.org/officeDocument/2006/relationships/hyperlink" Target="http://www.oa.pa.gov/Policies/Pages/itp.aspx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828801"/>
            <a:ext cx="8001000" cy="1771650"/>
          </a:xfrm>
        </p:spPr>
        <p:txBody>
          <a:bodyPr/>
          <a:lstStyle/>
          <a:p>
            <a:pPr algn="ctr"/>
            <a:r>
              <a:rPr lang="en-US" sz="3200" dirty="0">
                <a:solidFill>
                  <a:schemeClr val="tx2"/>
                </a:solidFill>
                <a:cs typeface="Arial" panose="020B0604020202020204" pitchFamily="34" charset="0"/>
              </a:rPr>
              <a:t>OPD-BUS000D Information Technology Policies Educational Webinars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371600"/>
          </a:xfrm>
        </p:spPr>
        <p:txBody>
          <a:bodyPr/>
          <a:lstStyle/>
          <a:p>
            <a:endParaRPr lang="en-US" sz="1600" dirty="0">
              <a:cs typeface="Arial" panose="020B0604020202020204" pitchFamily="34" charset="0"/>
            </a:endParaRPr>
          </a:p>
          <a:p>
            <a:r>
              <a:rPr lang="en-US" sz="1600" i="1" u="sng" dirty="0">
                <a:cs typeface="Arial" panose="020B0604020202020204" pitchFamily="34" charset="0"/>
              </a:rPr>
              <a:t>Name/number of IT Policy</a:t>
            </a:r>
            <a:endParaRPr lang="en-US" sz="1600" i="1" dirty="0">
              <a:cs typeface="Arial" panose="020B0604020202020204" pitchFamily="34" charset="0"/>
            </a:endParaRPr>
          </a:p>
          <a:p>
            <a:r>
              <a:rPr lang="en-US" sz="1600" i="1" dirty="0">
                <a:cs typeface="Arial" panose="020B0604020202020204" pitchFamily="34" charset="0"/>
              </a:rPr>
              <a:t>Domain Owner</a:t>
            </a:r>
          </a:p>
          <a:p>
            <a:r>
              <a:rPr lang="en-US" sz="1600" i="1" dirty="0">
                <a:cs typeface="Arial" panose="020B0604020202020204" pitchFamily="34" charset="0"/>
              </a:rPr>
              <a:t>Date</a:t>
            </a:r>
            <a:endParaRPr lang="en-US" sz="1600" dirty="0"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229600" cy="685800"/>
          </a:xfrm>
        </p:spPr>
        <p:txBody>
          <a:bodyPr/>
          <a:lstStyle/>
          <a:p>
            <a:r>
              <a:rPr lang="en-US" sz="2800" dirty="0">
                <a:cs typeface="Arial" panose="020B0604020202020204" pitchFamily="34" charset="0"/>
              </a:rPr>
              <a:t>Roles and Responsibilities of Policy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4525963"/>
          </a:xfrm>
        </p:spPr>
        <p:txBody>
          <a:bodyPr/>
          <a:lstStyle/>
          <a:p>
            <a:r>
              <a:rPr lang="en-US" sz="2400" i="1" dirty="0">
                <a:cs typeface="Arial" panose="020B0604020202020204" pitchFamily="34" charset="0"/>
              </a:rPr>
              <a:t>Agency manages technology</a:t>
            </a:r>
          </a:p>
          <a:p>
            <a:pPr lvl="1"/>
            <a:r>
              <a:rPr lang="en-US" sz="2000" i="1" dirty="0">
                <a:cs typeface="Arial" panose="020B0604020202020204" pitchFamily="34" charset="0"/>
              </a:rPr>
              <a:t>e.g. PennDOT manages AirWatch (SEC035)</a:t>
            </a:r>
          </a:p>
          <a:p>
            <a:r>
              <a:rPr lang="en-US" sz="2400" i="1" dirty="0">
                <a:cs typeface="Arial" panose="020B0604020202020204" pitchFamily="34" charset="0"/>
              </a:rPr>
              <a:t>Business owner manages process</a:t>
            </a:r>
          </a:p>
          <a:p>
            <a:pPr lvl="1"/>
            <a:r>
              <a:rPr lang="en-US" sz="2000" i="1" dirty="0">
                <a:cs typeface="Arial" panose="020B0604020202020204" pitchFamily="34" charset="0"/>
              </a:rPr>
              <a:t>e.g. IT employee manages Service Catalog (BUS007)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>
                <a:cs typeface="Arial" panose="020B0604020202020204" pitchFamily="34" charset="0"/>
              </a:rPr>
              <a:t>Appendix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400" u="sng" dirty="0">
                <a:cs typeface="Arial" panose="020B0604020202020204" pitchFamily="34" charset="0"/>
              </a:rPr>
              <a:t>Relevant References</a:t>
            </a:r>
          </a:p>
          <a:p>
            <a:pPr marL="622300" lvl="1" indent="-342900"/>
            <a:r>
              <a:rPr lang="en-US" sz="2400" dirty="0">
                <a:cs typeface="Arial" panose="020B0604020202020204" pitchFamily="34" charset="0"/>
                <a:hlinkClick r:id="rId3"/>
              </a:rPr>
              <a:t>Link to IT Policy on IT Central</a:t>
            </a:r>
            <a:endParaRPr lang="en-US" sz="2400" dirty="0">
              <a:cs typeface="Arial" panose="020B0604020202020204" pitchFamily="34" charset="0"/>
            </a:endParaRPr>
          </a:p>
          <a:p>
            <a:pPr marL="622300" lvl="1" indent="-342900"/>
            <a:r>
              <a:rPr lang="en-US" sz="2400" dirty="0">
                <a:cs typeface="Arial" panose="020B0604020202020204" pitchFamily="34" charset="0"/>
                <a:hlinkClick r:id="rId4"/>
              </a:rPr>
              <a:t>Link to IT Policy on Portal</a:t>
            </a:r>
            <a:endParaRPr lang="en-US" sz="2400" dirty="0">
              <a:cs typeface="Arial" panose="020B0604020202020204" pitchFamily="34" charset="0"/>
            </a:endParaRPr>
          </a:p>
          <a:p>
            <a:pPr marL="622300" lvl="1" indent="-342900"/>
            <a:r>
              <a:rPr lang="en-US" sz="2400" dirty="0">
                <a:cs typeface="Arial" panose="020B0604020202020204" pitchFamily="34" charset="0"/>
                <a:hlinkClick r:id="rId5"/>
              </a:rPr>
              <a:t>Link to IT Policy Process and Procedures</a:t>
            </a:r>
            <a:endParaRPr lang="en-US" sz="2400" dirty="0">
              <a:cs typeface="Arial" panose="020B0604020202020204" pitchFamily="34" charset="0"/>
            </a:endParaRPr>
          </a:p>
          <a:p>
            <a:pPr marL="622300" lvl="1" indent="-342900"/>
            <a:r>
              <a:rPr lang="en-US" sz="2400" i="1" dirty="0">
                <a:cs typeface="Arial" panose="020B0604020202020204" pitchFamily="34" charset="0"/>
              </a:rPr>
              <a:t>Additional references</a:t>
            </a:r>
          </a:p>
          <a:p>
            <a:pPr marL="622300" lvl="1" indent="-342900"/>
            <a:r>
              <a:rPr lang="en-US" sz="2400" i="1" dirty="0">
                <a:cs typeface="Arial" panose="020B0604020202020204" pitchFamily="34" charset="0"/>
              </a:rPr>
              <a:t>Affiliated guidelines/procedures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>
                <a:cs typeface="Arial" panose="020B0604020202020204" pitchFamily="34" charset="0"/>
              </a:rPr>
              <a:t>Frequently Asked 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i="1" dirty="0">
                <a:cs typeface="Arial" panose="020B0604020202020204" pitchFamily="34" charset="0"/>
              </a:rPr>
              <a:t>Document relevant questions with answers that may have been raised during webinars or from another source (This is a historical reference document that will be attached to the IT Policy and can be utilized even after the webinar).</a:t>
            </a:r>
          </a:p>
        </p:txBody>
      </p:sp>
    </p:spTree>
    <p:extLst>
      <p:ext uri="{BB962C8B-B14F-4D97-AF65-F5344CB8AC3E}">
        <p14:creationId xmlns:p14="http://schemas.microsoft.com/office/powerpoint/2010/main" val="19602274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>
                <a:cs typeface="Arial" panose="020B0604020202020204" pitchFamily="34" charset="0"/>
              </a:rPr>
              <a:t>Points of Contact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u="sng" dirty="0">
                <a:cs typeface="Arial" panose="020B0604020202020204" pitchFamily="34" charset="0"/>
              </a:rPr>
              <a:t>EA Domain Owner</a:t>
            </a:r>
          </a:p>
          <a:p>
            <a:pPr lvl="1"/>
            <a:r>
              <a:rPr lang="en-US" sz="2400" i="1" dirty="0">
                <a:cs typeface="Arial" panose="020B0604020202020204" pitchFamily="34" charset="0"/>
              </a:rPr>
              <a:t>Name</a:t>
            </a:r>
          </a:p>
          <a:p>
            <a:pPr lvl="1"/>
            <a:r>
              <a:rPr lang="en-US" sz="2400" i="1" dirty="0">
                <a:cs typeface="Arial" panose="020B0604020202020204" pitchFamily="34" charset="0"/>
              </a:rPr>
              <a:t>Email</a:t>
            </a:r>
          </a:p>
          <a:p>
            <a:pPr lvl="1"/>
            <a:r>
              <a:rPr lang="en-US" sz="2400" i="1" dirty="0">
                <a:cs typeface="Arial" panose="020B0604020202020204" pitchFamily="34" charset="0"/>
              </a:rPr>
              <a:t>Phone</a:t>
            </a:r>
          </a:p>
          <a:p>
            <a:pPr marL="0" indent="0">
              <a:buNone/>
            </a:pPr>
            <a:r>
              <a:rPr lang="en-US" sz="2400" u="sng" dirty="0">
                <a:cs typeface="Arial" panose="020B0604020202020204" pitchFamily="34" charset="0"/>
              </a:rPr>
              <a:t>Business Owner</a:t>
            </a:r>
          </a:p>
          <a:p>
            <a:pPr lvl="1"/>
            <a:r>
              <a:rPr lang="en-US" sz="2400" i="1" dirty="0">
                <a:cs typeface="Arial" panose="020B0604020202020204" pitchFamily="34" charset="0"/>
              </a:rPr>
              <a:t>Name</a:t>
            </a:r>
          </a:p>
          <a:p>
            <a:pPr lvl="1"/>
            <a:r>
              <a:rPr lang="en-US" sz="2400" i="1" dirty="0">
                <a:cs typeface="Arial" panose="020B0604020202020204" pitchFamily="34" charset="0"/>
              </a:rPr>
              <a:t>Email</a:t>
            </a:r>
          </a:p>
          <a:p>
            <a:pPr lvl="1"/>
            <a:r>
              <a:rPr lang="en-US" sz="2400" i="1" dirty="0">
                <a:cs typeface="Arial" panose="020B0604020202020204" pitchFamily="34" charset="0"/>
              </a:rPr>
              <a:t>Phone</a:t>
            </a:r>
          </a:p>
        </p:txBody>
      </p:sp>
    </p:spTree>
    <p:extLst>
      <p:ext uri="{BB962C8B-B14F-4D97-AF65-F5344CB8AC3E}">
        <p14:creationId xmlns:p14="http://schemas.microsoft.com/office/powerpoint/2010/main" val="28083904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dirty="0">
                <a:cs typeface="Arial" panose="020B0604020202020204" pitchFamily="34" charset="0"/>
              </a:rPr>
              <a:t>Educational Webinar Objectives</a:t>
            </a:r>
          </a:p>
        </p:txBody>
      </p:sp>
      <p:sp>
        <p:nvSpPr>
          <p:cNvPr id="6147" name="Rectangle 5"/>
          <p:cNvSpPr>
            <a:spLocks noChangeArrowheads="1"/>
          </p:cNvSpPr>
          <p:nvPr/>
        </p:nvSpPr>
        <p:spPr bwMode="auto">
          <a:xfrm>
            <a:off x="152400" y="1447800"/>
            <a:ext cx="88392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461963" indent="-231775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 dirty="0">
                <a:latin typeface="+mn-lt"/>
                <a:cs typeface="Arial" panose="020B0604020202020204" pitchFamily="34" charset="0"/>
              </a:rPr>
              <a:t>Provide an overview on the newly published </a:t>
            </a:r>
            <a:r>
              <a:rPr lang="en-US" sz="2400" i="1" dirty="0">
                <a:latin typeface="+mn-lt"/>
                <a:cs typeface="Arial" panose="020B0604020202020204" pitchFamily="34" charset="0"/>
              </a:rPr>
              <a:t>ITP Title and number</a:t>
            </a:r>
          </a:p>
          <a:p>
            <a:pPr marL="1030288" lvl="1" indent="-342900">
              <a:spcBef>
                <a:spcPct val="20000"/>
              </a:spcBef>
              <a:buFont typeface="Courier New" panose="02070309020205020404" pitchFamily="49" charset="0"/>
              <a:buChar char="o"/>
            </a:pPr>
            <a:r>
              <a:rPr lang="en-US" sz="2000" dirty="0">
                <a:latin typeface="+mn-lt"/>
                <a:cs typeface="Arial" panose="020B0604020202020204" pitchFamily="34" charset="0"/>
              </a:rPr>
              <a:t>Policy background</a:t>
            </a:r>
          </a:p>
          <a:p>
            <a:pPr marL="1030288" lvl="1" indent="-342900">
              <a:spcBef>
                <a:spcPct val="20000"/>
              </a:spcBef>
              <a:buFont typeface="Courier New" panose="02070309020205020404" pitchFamily="49" charset="0"/>
              <a:buChar char="o"/>
            </a:pPr>
            <a:r>
              <a:rPr lang="en-US" sz="2000" dirty="0">
                <a:latin typeface="+mn-lt"/>
                <a:cs typeface="Arial" panose="020B0604020202020204" pitchFamily="34" charset="0"/>
              </a:rPr>
              <a:t>Needs and drivers</a:t>
            </a:r>
          </a:p>
          <a:p>
            <a:pPr marL="1030288" lvl="1" indent="-342900">
              <a:spcBef>
                <a:spcPct val="20000"/>
              </a:spcBef>
              <a:buFont typeface="Courier New" panose="02070309020205020404" pitchFamily="49" charset="0"/>
              <a:buChar char="o"/>
            </a:pPr>
            <a:r>
              <a:rPr lang="en-US" sz="2000" dirty="0">
                <a:latin typeface="+mn-lt"/>
                <a:cs typeface="Arial" panose="020B0604020202020204" pitchFamily="34" charset="0"/>
              </a:rPr>
              <a:t>Primary policy objectives</a:t>
            </a:r>
          </a:p>
          <a:p>
            <a:pPr marL="1030288" lvl="1" indent="-342900">
              <a:spcBef>
                <a:spcPct val="20000"/>
              </a:spcBef>
              <a:buFont typeface="Courier New" panose="02070309020205020404" pitchFamily="49" charset="0"/>
              <a:buChar char="o"/>
            </a:pPr>
            <a:r>
              <a:rPr lang="en-US" sz="2000" dirty="0">
                <a:latin typeface="+mn-lt"/>
                <a:cs typeface="Arial" panose="020B0604020202020204" pitchFamily="34" charset="0"/>
              </a:rPr>
              <a:t>Policy details</a:t>
            </a:r>
          </a:p>
          <a:p>
            <a:pPr marL="1030288" lvl="1" indent="-342900">
              <a:spcBef>
                <a:spcPct val="20000"/>
              </a:spcBef>
              <a:buFont typeface="Courier New" panose="02070309020205020404" pitchFamily="49" charset="0"/>
              <a:buChar char="o"/>
            </a:pPr>
            <a:r>
              <a:rPr lang="en-US" sz="2000" dirty="0">
                <a:latin typeface="+mn-lt"/>
                <a:cs typeface="Arial" panose="020B0604020202020204" pitchFamily="34" charset="0"/>
              </a:rPr>
              <a:t>Roles and responsibilities</a:t>
            </a:r>
          </a:p>
          <a:p>
            <a:pPr marL="1030288" lvl="1" indent="-342900">
              <a:spcBef>
                <a:spcPct val="20000"/>
              </a:spcBef>
              <a:buFont typeface="Courier New" panose="02070309020205020404" pitchFamily="49" charset="0"/>
              <a:buChar char="o"/>
            </a:pPr>
            <a:r>
              <a:rPr lang="en-US" sz="2000" dirty="0">
                <a:latin typeface="+mn-lt"/>
                <a:cs typeface="Arial" panose="020B0604020202020204" pitchFamily="34" charset="0"/>
              </a:rPr>
              <a:t>Affiliated procedures, guidelines, and/or references (if applicable)</a:t>
            </a:r>
          </a:p>
          <a:p>
            <a:pPr marL="1030288" lvl="1" indent="-342900">
              <a:spcBef>
                <a:spcPct val="20000"/>
              </a:spcBef>
              <a:buFont typeface="Courier New" panose="02070309020205020404" pitchFamily="49" charset="0"/>
              <a:buChar char="o"/>
            </a:pPr>
            <a:r>
              <a:rPr lang="en-US" sz="2000" dirty="0">
                <a:latin typeface="+mn-lt"/>
                <a:cs typeface="Arial" panose="020B0604020202020204" pitchFamily="34" charset="0"/>
              </a:rPr>
              <a:t>Key points of contacts</a:t>
            </a:r>
          </a:p>
          <a:p>
            <a:pPr marL="1030288" lvl="1" indent="-342900">
              <a:spcBef>
                <a:spcPct val="20000"/>
              </a:spcBef>
              <a:buFont typeface="Courier New" panose="02070309020205020404" pitchFamily="49" charset="0"/>
              <a:buChar char="o"/>
            </a:pPr>
            <a:endParaRPr lang="en-US" sz="2000" dirty="0">
              <a:latin typeface="+mn-lt"/>
              <a:cs typeface="Arial" panose="020B0604020202020204" pitchFamily="34" charset="0"/>
            </a:endParaRPr>
          </a:p>
          <a:p>
            <a:pPr marL="1030288" lvl="1" indent="-342900">
              <a:spcBef>
                <a:spcPct val="20000"/>
              </a:spcBef>
              <a:buFont typeface="Courier New" panose="02070309020205020404" pitchFamily="49" charset="0"/>
              <a:buChar char="o"/>
            </a:pPr>
            <a:endParaRPr lang="en-US" sz="2000" dirty="0">
              <a:latin typeface="+mn-lt"/>
              <a:cs typeface="Arial" panose="020B0604020202020204" pitchFamily="34" charset="0"/>
            </a:endParaRPr>
          </a:p>
          <a:p>
            <a:pPr marL="230188">
              <a:spcBef>
                <a:spcPct val="20000"/>
              </a:spcBef>
            </a:pPr>
            <a:endParaRPr lang="en-US" sz="2000" dirty="0">
              <a:latin typeface="+mn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89897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dirty="0">
                <a:cs typeface="Arial" panose="020B0604020202020204" pitchFamily="34" charset="0"/>
              </a:rPr>
              <a:t>Background</a:t>
            </a:r>
          </a:p>
        </p:txBody>
      </p:sp>
      <p:sp>
        <p:nvSpPr>
          <p:cNvPr id="6147" name="Rectangle 5"/>
          <p:cNvSpPr>
            <a:spLocks noChangeArrowheads="1"/>
          </p:cNvSpPr>
          <p:nvPr/>
        </p:nvSpPr>
        <p:spPr bwMode="auto">
          <a:xfrm>
            <a:off x="152400" y="1447800"/>
            <a:ext cx="88392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2400" b="1" u="sng" dirty="0">
                <a:latin typeface="+mn-lt"/>
                <a:cs typeface="Arial" panose="020B0604020202020204" pitchFamily="34" charset="0"/>
              </a:rPr>
              <a:t>Details of Request</a:t>
            </a:r>
            <a:r>
              <a:rPr lang="en-US" sz="2400" b="1" dirty="0">
                <a:latin typeface="+mn-lt"/>
                <a:cs typeface="Arial" panose="020B0604020202020204" pitchFamily="34" charset="0"/>
              </a:rPr>
              <a:t> </a:t>
            </a:r>
            <a:r>
              <a:rPr lang="en-US" i="1" dirty="0">
                <a:latin typeface="+mn-lt"/>
                <a:cs typeface="Arial" panose="020B0604020202020204" pitchFamily="34" charset="0"/>
              </a:rPr>
              <a:t>Use ITP Request Form “Detailed Request” for material</a:t>
            </a:r>
          </a:p>
          <a:p>
            <a:pPr>
              <a:spcBef>
                <a:spcPct val="20000"/>
              </a:spcBef>
            </a:pPr>
            <a:endParaRPr lang="en-US" sz="2400" b="1" u="sng" dirty="0">
              <a:latin typeface="+mn-lt"/>
              <a:cs typeface="Arial" panose="020B0604020202020204" pitchFamily="34" charset="0"/>
            </a:endParaRPr>
          </a:p>
          <a:p>
            <a:pPr marL="461963" indent="-231775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 i="1" dirty="0">
                <a:latin typeface="+mn-lt"/>
                <a:cs typeface="Arial" panose="020B0604020202020204" pitchFamily="34" charset="0"/>
              </a:rPr>
              <a:t>Summarize agency requestor</a:t>
            </a:r>
          </a:p>
          <a:p>
            <a:pPr marL="461963" indent="-231775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 i="1" dirty="0">
                <a:latin typeface="+mn-lt"/>
                <a:cs typeface="Arial" panose="020B0604020202020204" pitchFamily="34" charset="0"/>
              </a:rPr>
              <a:t>Provide agency requestor feedback if available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dirty="0">
                <a:cs typeface="Arial" panose="020B0604020202020204" pitchFamily="34" charset="0"/>
              </a:rPr>
              <a:t>Background continued</a:t>
            </a:r>
          </a:p>
        </p:txBody>
      </p:sp>
      <p:sp>
        <p:nvSpPr>
          <p:cNvPr id="6147" name="Rectangle 5"/>
          <p:cNvSpPr>
            <a:spLocks noChangeArrowheads="1"/>
          </p:cNvSpPr>
          <p:nvPr/>
        </p:nvSpPr>
        <p:spPr bwMode="auto">
          <a:xfrm>
            <a:off x="152400" y="1447800"/>
            <a:ext cx="88392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2400" b="1" u="sng" dirty="0">
                <a:latin typeface="+mn-lt"/>
                <a:cs typeface="Arial" panose="020B0604020202020204" pitchFamily="34" charset="0"/>
              </a:rPr>
              <a:t>Historical context</a:t>
            </a:r>
            <a:endParaRPr lang="en-US" i="1" dirty="0">
              <a:latin typeface="+mn-lt"/>
              <a:cs typeface="Arial" panose="020B0604020202020204" pitchFamily="34" charset="0"/>
            </a:endParaRPr>
          </a:p>
          <a:p>
            <a:pPr>
              <a:spcBef>
                <a:spcPct val="20000"/>
              </a:spcBef>
            </a:pPr>
            <a:endParaRPr lang="en-US" sz="2400" b="1" u="sng" dirty="0">
              <a:latin typeface="+mn-lt"/>
              <a:cs typeface="Arial" panose="020B0604020202020204" pitchFamily="34" charset="0"/>
            </a:endParaRPr>
          </a:p>
          <a:p>
            <a:pPr marL="461963" indent="-231775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 i="1" dirty="0">
                <a:latin typeface="+mn-lt"/>
                <a:cs typeface="Arial" panose="020B0604020202020204" pitchFamily="34" charset="0"/>
              </a:rPr>
              <a:t>Detail past versions of the ITP if available</a:t>
            </a:r>
          </a:p>
          <a:p>
            <a:pPr marL="461963" indent="-231775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 i="1" dirty="0">
                <a:latin typeface="+mn-lt"/>
                <a:cs typeface="Arial" panose="020B0604020202020204" pitchFamily="34" charset="0"/>
              </a:rPr>
              <a:t>Detail historical impetus (may be different from current impetus)</a:t>
            </a:r>
          </a:p>
        </p:txBody>
      </p:sp>
    </p:spTree>
    <p:extLst>
      <p:ext uri="{BB962C8B-B14F-4D97-AF65-F5344CB8AC3E}">
        <p14:creationId xmlns:p14="http://schemas.microsoft.com/office/powerpoint/2010/main" val="1217679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dirty="0">
                <a:cs typeface="Arial" panose="020B0604020202020204" pitchFamily="34" charset="0"/>
              </a:rPr>
              <a:t>Background continued</a:t>
            </a:r>
          </a:p>
        </p:txBody>
      </p:sp>
      <p:sp>
        <p:nvSpPr>
          <p:cNvPr id="6147" name="Rectangle 5"/>
          <p:cNvSpPr>
            <a:spLocks noChangeArrowheads="1"/>
          </p:cNvSpPr>
          <p:nvPr/>
        </p:nvSpPr>
        <p:spPr bwMode="auto">
          <a:xfrm>
            <a:off x="152400" y="1447800"/>
            <a:ext cx="88392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2400" b="1" u="sng" dirty="0">
                <a:latin typeface="+mn-lt"/>
                <a:cs typeface="Arial" panose="020B0604020202020204" pitchFamily="34" charset="0"/>
              </a:rPr>
              <a:t>Risk Analysis</a:t>
            </a:r>
            <a:r>
              <a:rPr lang="en-US" sz="2400" b="1" dirty="0">
                <a:latin typeface="+mn-lt"/>
                <a:cs typeface="Arial" panose="020B0604020202020204" pitchFamily="34" charset="0"/>
              </a:rPr>
              <a:t> </a:t>
            </a:r>
            <a:r>
              <a:rPr lang="en-US" i="1" dirty="0">
                <a:latin typeface="+mn-lt"/>
                <a:cs typeface="Arial" panose="020B0604020202020204" pitchFamily="34" charset="0"/>
              </a:rPr>
              <a:t>Use ITP Request Form “Risk Analysis” for material</a:t>
            </a:r>
          </a:p>
          <a:p>
            <a:pPr>
              <a:spcBef>
                <a:spcPct val="20000"/>
              </a:spcBef>
            </a:pPr>
            <a:endParaRPr lang="en-US" sz="2400" b="1" u="sng" dirty="0">
              <a:latin typeface="+mn-lt"/>
              <a:cs typeface="Arial" panose="020B0604020202020204" pitchFamily="34" charset="0"/>
            </a:endParaRPr>
          </a:p>
          <a:p>
            <a:pPr marL="461963" indent="-231775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 i="1" dirty="0">
                <a:latin typeface="+mn-lt"/>
                <a:cs typeface="Arial" panose="020B0604020202020204" pitchFamily="34" charset="0"/>
              </a:rPr>
              <a:t>Highlight risks if ITP not created/revised/deleted</a:t>
            </a:r>
          </a:p>
          <a:p>
            <a:pPr marL="461963" indent="-231775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400" i="1" dirty="0">
                <a:latin typeface="+mn-lt"/>
                <a:cs typeface="Arial" panose="020B0604020202020204" pitchFamily="34" charset="0"/>
              </a:rPr>
              <a:t>Provide example (real or hypothetical) if ITP not created/revised/deleted</a:t>
            </a:r>
            <a:endParaRPr lang="en-US" sz="1600" dirty="0">
              <a:latin typeface="+mn-lt"/>
              <a:cs typeface="Arial" panose="020B0604020202020204" pitchFamily="34" charset="0"/>
            </a:endParaRPr>
          </a:p>
          <a:p>
            <a:pPr>
              <a:spcBef>
                <a:spcPct val="20000"/>
              </a:spcBef>
            </a:pPr>
            <a:endParaRPr lang="en-US" sz="1400" dirty="0">
              <a:latin typeface="+mn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48244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>
                <a:cs typeface="Arial" panose="020B0604020202020204" pitchFamily="34" charset="0"/>
              </a:rPr>
              <a:t>Policy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610600" cy="4678363"/>
          </a:xfrm>
        </p:spPr>
        <p:txBody>
          <a:bodyPr/>
          <a:lstStyle/>
          <a:p>
            <a:pPr>
              <a:buNone/>
            </a:pPr>
            <a:r>
              <a:rPr lang="en-US" sz="2400" b="1" u="sng" dirty="0">
                <a:cs typeface="Arial" panose="020B0604020202020204" pitchFamily="34" charset="0"/>
              </a:rPr>
              <a:t>Primary Objectives</a:t>
            </a:r>
            <a:r>
              <a:rPr lang="en-US" sz="2400" b="1" dirty="0">
                <a:cs typeface="Arial" panose="020B0604020202020204" pitchFamily="34" charset="0"/>
              </a:rPr>
              <a:t> </a:t>
            </a:r>
            <a:r>
              <a:rPr lang="en-US" sz="1800" i="1" dirty="0">
                <a:cs typeface="Arial" panose="020B0604020202020204" pitchFamily="34" charset="0"/>
              </a:rPr>
              <a:t>Use</a:t>
            </a:r>
            <a:r>
              <a:rPr lang="en-US" sz="1800" b="1" dirty="0">
                <a:cs typeface="Arial" panose="020B0604020202020204" pitchFamily="34" charset="0"/>
              </a:rPr>
              <a:t> </a:t>
            </a:r>
            <a:r>
              <a:rPr lang="en-US" sz="1800" i="1" dirty="0">
                <a:cs typeface="Arial" panose="020B0604020202020204" pitchFamily="34" charset="0"/>
              </a:rPr>
              <a:t>ITP Request Form/Framework for materials</a:t>
            </a:r>
          </a:p>
          <a:p>
            <a:pPr>
              <a:buNone/>
            </a:pPr>
            <a:endParaRPr lang="en-US" sz="2800" b="1" dirty="0"/>
          </a:p>
          <a:p>
            <a:r>
              <a:rPr lang="en-US" sz="2400" i="1" dirty="0">
                <a:cs typeface="Arial" panose="020B0604020202020204" pitchFamily="34" charset="0"/>
              </a:rPr>
              <a:t>Detail broad objectives</a:t>
            </a:r>
          </a:p>
        </p:txBody>
      </p:sp>
    </p:spTree>
    <p:extLst>
      <p:ext uri="{BB962C8B-B14F-4D97-AF65-F5344CB8AC3E}">
        <p14:creationId xmlns:p14="http://schemas.microsoft.com/office/powerpoint/2010/main" val="3437235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>
                <a:cs typeface="Arial" panose="020B0604020202020204" pitchFamily="34" charset="0"/>
              </a:rPr>
              <a:t>Policy Objectives continued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610600" cy="4678363"/>
          </a:xfrm>
        </p:spPr>
        <p:txBody>
          <a:bodyPr/>
          <a:lstStyle/>
          <a:p>
            <a:pPr>
              <a:buNone/>
            </a:pPr>
            <a:r>
              <a:rPr lang="en-US" sz="2400" b="1" u="sng" dirty="0">
                <a:cs typeface="Arial" panose="020B0604020202020204" pitchFamily="34" charset="0"/>
              </a:rPr>
              <a:t>Primary</a:t>
            </a:r>
            <a:r>
              <a:rPr lang="en-US" sz="2800" b="1" u="sng" dirty="0">
                <a:cs typeface="Arial" panose="020B0604020202020204" pitchFamily="34" charset="0"/>
              </a:rPr>
              <a:t> </a:t>
            </a:r>
            <a:r>
              <a:rPr lang="en-US" sz="2400" b="1" u="sng" dirty="0">
                <a:cs typeface="Arial" panose="020B0604020202020204" pitchFamily="34" charset="0"/>
              </a:rPr>
              <a:t>Objectives</a:t>
            </a:r>
            <a:r>
              <a:rPr lang="en-US" sz="2800" b="1" dirty="0">
                <a:cs typeface="Arial" panose="020B0604020202020204" pitchFamily="34" charset="0"/>
              </a:rPr>
              <a:t> </a:t>
            </a:r>
            <a:r>
              <a:rPr lang="en-US" sz="1800" i="1" dirty="0">
                <a:cs typeface="Arial" panose="020B0604020202020204" pitchFamily="34" charset="0"/>
              </a:rPr>
              <a:t>Use</a:t>
            </a:r>
            <a:r>
              <a:rPr lang="en-US" sz="1800" b="1" dirty="0">
                <a:cs typeface="Arial" panose="020B0604020202020204" pitchFamily="34" charset="0"/>
              </a:rPr>
              <a:t> </a:t>
            </a:r>
            <a:r>
              <a:rPr lang="en-US" sz="1800" i="1" dirty="0">
                <a:cs typeface="Arial" panose="020B0604020202020204" pitchFamily="34" charset="0"/>
              </a:rPr>
              <a:t>ITP Request Form/Framework for materials</a:t>
            </a:r>
          </a:p>
          <a:p>
            <a:pPr>
              <a:buNone/>
            </a:pPr>
            <a:endParaRPr lang="en-US" sz="2800" b="1" dirty="0"/>
          </a:p>
          <a:p>
            <a:r>
              <a:rPr lang="en-US" sz="2400" i="1" dirty="0">
                <a:cs typeface="Arial" panose="020B0604020202020204" pitchFamily="34" charset="0"/>
              </a:rPr>
              <a:t>Detail specific objectives</a:t>
            </a:r>
          </a:p>
        </p:txBody>
      </p:sp>
    </p:spTree>
    <p:extLst>
      <p:ext uri="{BB962C8B-B14F-4D97-AF65-F5344CB8AC3E}">
        <p14:creationId xmlns:p14="http://schemas.microsoft.com/office/powerpoint/2010/main" val="29486265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>
                <a:cs typeface="Arial" panose="020B0604020202020204" pitchFamily="34" charset="0"/>
              </a:rPr>
              <a:t>Policy Details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610600" cy="4678363"/>
          </a:xfrm>
        </p:spPr>
        <p:txBody>
          <a:bodyPr/>
          <a:lstStyle/>
          <a:p>
            <a:pPr>
              <a:buNone/>
            </a:pPr>
            <a:r>
              <a:rPr lang="en-US" sz="2400" b="1" u="sng" dirty="0">
                <a:cs typeface="Arial" panose="020B0604020202020204" pitchFamily="34" charset="0"/>
              </a:rPr>
              <a:t>Review IT Policy</a:t>
            </a:r>
            <a:r>
              <a:rPr lang="en-US" sz="2400" b="1" dirty="0">
                <a:cs typeface="Arial" panose="020B0604020202020204" pitchFamily="34" charset="0"/>
              </a:rPr>
              <a:t> </a:t>
            </a:r>
            <a:r>
              <a:rPr lang="en-US" sz="1800" i="1" dirty="0">
                <a:cs typeface="Arial" panose="020B0604020202020204" pitchFamily="34" charset="0"/>
              </a:rPr>
              <a:t>Use the IT Policy document for this section</a:t>
            </a:r>
            <a:endParaRPr lang="en-US" sz="2400" i="1" dirty="0">
              <a:cs typeface="Arial" panose="020B0604020202020204" pitchFamily="34" charset="0"/>
            </a:endParaRPr>
          </a:p>
          <a:p>
            <a:pPr>
              <a:buNone/>
            </a:pPr>
            <a:endParaRPr lang="en-US" sz="2400" i="1" dirty="0">
              <a:cs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400" i="1" dirty="0">
                <a:cs typeface="Arial" panose="020B0604020202020204" pitchFamily="34" charset="0"/>
              </a:rPr>
              <a:t>Focus on policy section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i="1" dirty="0">
                <a:cs typeface="Arial" panose="020B0604020202020204" pitchFamily="34" charset="0"/>
              </a:rPr>
              <a:t>Clarify complex definitions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i="1" dirty="0">
                <a:cs typeface="Arial" panose="020B0604020202020204" pitchFamily="34" charset="0"/>
              </a:rPr>
              <a:t>Review supplemental documents and/or other resources associated with IT Policy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i="1" dirty="0">
                <a:cs typeface="Arial" panose="020B0604020202020204" pitchFamily="34" charset="0"/>
              </a:rPr>
              <a:t>Cover any requirements needed for a waiver of policy</a:t>
            </a:r>
          </a:p>
        </p:txBody>
      </p:sp>
    </p:spTree>
    <p:extLst>
      <p:ext uri="{BB962C8B-B14F-4D97-AF65-F5344CB8AC3E}">
        <p14:creationId xmlns:p14="http://schemas.microsoft.com/office/powerpoint/2010/main" val="22745828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>
                <a:latin typeface="+mn-lt"/>
                <a:cs typeface="Arial" panose="020B0604020202020204" pitchFamily="34" charset="0"/>
              </a:rPr>
              <a:t>IT Policy Process broad details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91755456"/>
              </p:ext>
            </p:extLst>
          </p:nvPr>
        </p:nvGraphicFramePr>
        <p:xfrm>
          <a:off x="381000" y="1524000"/>
          <a:ext cx="8382000" cy="4478867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62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360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Details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2337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xx/xx/20xx</a:t>
                      </a:r>
                      <a:endParaRPr lang="en-US" sz="12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kern="1200" dirty="0">
                          <a:solidFill>
                            <a:schemeClr val="dk1"/>
                          </a:solidFill>
                        </a:rPr>
                        <a:t>EA</a:t>
                      </a:r>
                      <a:r>
                        <a:rPr lang="en-US" sz="1400" b="0" kern="1200" baseline="0" dirty="0">
                          <a:solidFill>
                            <a:schemeClr val="dk1"/>
                          </a:solidFill>
                        </a:rPr>
                        <a:t> received an IT Policy Request from OA/OIT Procurement</a:t>
                      </a:r>
                      <a:endParaRPr lang="en-US" sz="1400" b="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3591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xx/xx/20xx</a:t>
                      </a:r>
                      <a:endParaRPr lang="en-US" sz="12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EA submits ITP Request to Commonwealth CIO for review and approval</a:t>
                      </a:r>
                      <a:endParaRPr lang="en-US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0433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xx/xx/20xx</a:t>
                      </a:r>
                    </a:p>
                    <a:p>
                      <a:pPr algn="ctr"/>
                      <a:endParaRPr lang="en-US" sz="12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CIO approves ITP</a:t>
                      </a:r>
                      <a:r>
                        <a:rPr lang="en-US" sz="1400" baseline="0" dirty="0"/>
                        <a:t> Request; EA builds Discussion Board post and requests comments on Framework</a:t>
                      </a:r>
                      <a:endParaRPr lang="en-US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239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xx/xx/20xx</a:t>
                      </a:r>
                    </a:p>
                    <a:p>
                      <a:pPr algn="ctr"/>
                      <a:endParaRPr lang="en-US" sz="12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EA builds ITP Draft;</a:t>
                      </a:r>
                      <a:r>
                        <a:rPr lang="en-US" sz="1400" baseline="0" dirty="0"/>
                        <a:t> submits to Discussion Board and requests comments on Draft</a:t>
                      </a:r>
                      <a:endParaRPr lang="en-US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2390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xx/xx/20xx</a:t>
                      </a:r>
                    </a:p>
                    <a:p>
                      <a:pPr algn="ctr"/>
                      <a:endParaRPr lang="en-US" sz="12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Final IT Policy submitted to Commonwealth CIO for approval</a:t>
                      </a:r>
                      <a:endParaRPr lang="en-US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173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xx/xx/20xx</a:t>
                      </a:r>
                    </a:p>
                    <a:p>
                      <a:pPr algn="ctr"/>
                      <a:endParaRPr lang="en-US" sz="12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IT</a:t>
                      </a:r>
                      <a:r>
                        <a:rPr lang="en-US" sz="1400" baseline="0" dirty="0"/>
                        <a:t> Policy approved by CIO and published. Announcement sent to agencies</a:t>
                      </a:r>
                      <a:endParaRPr lang="en-US" sz="14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5_Default Design">
  <a:themeElements>
    <a:clrScheme name="5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5_Default Desig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5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Default Design">
  <a:themeElements>
    <a:clrScheme name="2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Default Desig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Default Design">
  <a:themeElements>
    <a:clrScheme name="3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_Default Desig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3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4_Default Design">
  <a:themeElements>
    <a:clrScheme name="4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4_Default Desig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4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D6B3481A16AF3499E89FBD73C5C9A0C" ma:contentTypeVersion="4" ma:contentTypeDescription="Create a new document." ma:contentTypeScope="" ma:versionID="25c46ae4ea7f54fa5e6eca0f1a9e89e6">
  <xsd:schema xmlns:xsd="http://www.w3.org/2001/XMLSchema" xmlns:xs="http://www.w3.org/2001/XMLSchema" xmlns:p="http://schemas.microsoft.com/office/2006/metadata/properties" xmlns:ns1="http://schemas.microsoft.com/sharepoint/v3" xmlns:ns2="3ea77d17-6188-4af6-9e5a-520035df5c39" xmlns:ns3="1c28369d-17b0-4b3d-9224-72ce87f55f27" targetNamespace="http://schemas.microsoft.com/office/2006/metadata/properties" ma:root="true" ma:fieldsID="b633aead97d3fe41f58bafa9546fde09" ns1:_="" ns2:_="" ns3:_="">
    <xsd:import namespace="http://schemas.microsoft.com/sharepoint/v3"/>
    <xsd:import namespace="3ea77d17-6188-4af6-9e5a-520035df5c39"/>
    <xsd:import namespace="1c28369d-17b0-4b3d-9224-72ce87f55f27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MigrationSourceURL" minOccurs="0"/>
                <xsd:element ref="ns3:PolicyCategory" minOccurs="0"/>
                <xsd:element ref="ns3:_dlc_DocId" minOccurs="0"/>
                <xsd:element ref="ns3:_dlc_DocIdUrl" minOccurs="0"/>
                <xsd:element ref="ns3:_dlc_DocIdPersistId" minOccurs="0"/>
                <xsd:element ref="ns3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ea77d17-6188-4af6-9e5a-520035df5c39" elementFormDefault="qualified">
    <xsd:import namespace="http://schemas.microsoft.com/office/2006/documentManagement/types"/>
    <xsd:import namespace="http://schemas.microsoft.com/office/infopath/2007/PartnerControls"/>
    <xsd:element name="MigrationSourceURL" ma:index="10" nillable="true" ma:displayName="MigrationSourceURL" ma:internalName="MigrationSourceURL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c28369d-17b0-4b3d-9224-72ce87f55f27" elementFormDefault="qualified">
    <xsd:import namespace="http://schemas.microsoft.com/office/2006/documentManagement/types"/>
    <xsd:import namespace="http://schemas.microsoft.com/office/infopath/2007/PartnerControls"/>
    <xsd:element name="PolicyCategory" ma:index="11" nillable="true" ma:displayName="PolicyCategory" ma:description="Category for Policy Subscriptions/Notifications" ma:format="Dropdown" ma:internalName="PolicyCategory">
      <xsd:simpleType>
        <xsd:restriction base="dms:Choice">
          <xsd:enumeration value="Administrative Circulars"/>
          <xsd:enumeration value="Executive Orders"/>
          <xsd:enumeration value="HR Policies"/>
          <xsd:enumeration value="Information Technology Policies"/>
          <xsd:enumeration value="Management Directives"/>
          <xsd:enumeration value="Manuals"/>
          <xsd:enumeration value="Organization Charts"/>
          <xsd:enumeration value="Production Test Category"/>
        </xsd:restriction>
      </xsd:simpleType>
    </xsd:element>
    <xsd:element name="_dlc_DocId" ma:index="12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13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4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olicyCategory xmlns="1c28369d-17b0-4b3d-9224-72ce87f55f27">Information Technology Policies</PolicyCategory>
    <MigrationSourceURL xmlns="3ea77d17-6188-4af6-9e5a-520035df5c39" xsi:nil="true"/>
    <PublishingExpirationDate xmlns="http://schemas.microsoft.com/sharepoint/v3" xsi:nil="true"/>
    <PublishingStartDate xmlns="http://schemas.microsoft.com/sharepoint/v3" xsi:nil="true"/>
    <_dlc_DocId xmlns="1c28369d-17b0-4b3d-9224-72ce87f55f27">MYP73XKAY25F-18-419</_dlc_DocId>
    <_dlc_DocIdUrl xmlns="1c28369d-17b0-4b3d-9224-72ce87f55f27">
      <Url>https://www.oa.pa.gov/Policies/_layouts/15/DocIdRedir.aspx?ID=MYP73XKAY25F-18-419</Url>
      <Description>MYP73XKAY25F-18-419</Description>
    </_dlc_DocIdUrl>
    <SharedWithUsers xmlns="1c28369d-17b0-4b3d-9224-72ce87f55f27">
      <UserInfo>
        <DisplayName/>
        <AccountId xsi:nil="true"/>
        <AccountType/>
      </UserInfo>
    </SharedWithUsers>
    <_dlc_DocIdPersistId xmlns="1c28369d-17b0-4b3d-9224-72ce87f55f27">false</_dlc_DocIdPersistId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FDA1BCF8-FBD8-4C3B-ABB9-5A9BAE3B7F96}"/>
</file>

<file path=customXml/itemProps2.xml><?xml version="1.0" encoding="utf-8"?>
<ds:datastoreItem xmlns:ds="http://schemas.openxmlformats.org/officeDocument/2006/customXml" ds:itemID="{B583C2D2-5004-46EF-8ADD-3CC9AF69284E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af73e864-9896-4f87-ad44-dc18d987d1d5"/>
  </ds:schemaRefs>
</ds:datastoreItem>
</file>

<file path=customXml/itemProps3.xml><?xml version="1.0" encoding="utf-8"?>
<ds:datastoreItem xmlns:ds="http://schemas.openxmlformats.org/officeDocument/2006/customXml" ds:itemID="{6CB0214A-6BA0-45EA-93D1-92F9B0D66C90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E6BBE097-9102-4DAD-BA1B-4851CA572563}"/>
</file>

<file path=docProps/app.xml><?xml version="1.0" encoding="utf-8"?>
<Properties xmlns="http://schemas.openxmlformats.org/officeDocument/2006/extended-properties" xmlns:vt="http://schemas.openxmlformats.org/officeDocument/2006/docPropsVTypes">
  <TotalTime>956</TotalTime>
  <Words>458</Words>
  <Application>Microsoft Office PowerPoint</Application>
  <PresentationFormat>On-screen Show (4:3)</PresentationFormat>
  <Paragraphs>96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13</vt:i4>
      </vt:variant>
    </vt:vector>
  </HeadingPairs>
  <TitlesOfParts>
    <vt:vector size="22" baseType="lpstr">
      <vt:lpstr>Arial</vt:lpstr>
      <vt:lpstr>Courier New</vt:lpstr>
      <vt:lpstr>Verdana</vt:lpstr>
      <vt:lpstr>Wingdings</vt:lpstr>
      <vt:lpstr>1_Default Design</vt:lpstr>
      <vt:lpstr>5_Default Design</vt:lpstr>
      <vt:lpstr>2_Default Design</vt:lpstr>
      <vt:lpstr>3_Default Design</vt:lpstr>
      <vt:lpstr>4_Default Design</vt:lpstr>
      <vt:lpstr>OPD-BUS000D Information Technology Policies Educational Webinars</vt:lpstr>
      <vt:lpstr>Educational Webinar Objectives</vt:lpstr>
      <vt:lpstr>Background</vt:lpstr>
      <vt:lpstr>Background continued</vt:lpstr>
      <vt:lpstr>Background continued</vt:lpstr>
      <vt:lpstr>Policy Objectives</vt:lpstr>
      <vt:lpstr>Policy Objectives continued</vt:lpstr>
      <vt:lpstr>Policy Details</vt:lpstr>
      <vt:lpstr>IT Policy Process broad details</vt:lpstr>
      <vt:lpstr>Roles and Responsibilities of Policy</vt:lpstr>
      <vt:lpstr>Appendix</vt:lpstr>
      <vt:lpstr>Frequently Asked Questions</vt:lpstr>
      <vt:lpstr>Points of Contact</vt:lpstr>
    </vt:vector>
  </TitlesOfParts>
  <Company>Governors Office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ITP Webinar Presentation Template</dc:title>
  <dc:creator>michaander@pa.gov</dc:creator>
  <cp:keywords>ITP, Enterprise Architecture</cp:keywords>
  <cp:lastModifiedBy>Fullerton, Jennifer</cp:lastModifiedBy>
  <cp:revision>196</cp:revision>
  <cp:lastPrinted>2014-01-10T15:34:29Z</cp:lastPrinted>
  <dcterms:created xsi:type="dcterms:W3CDTF">2008-01-04T14:54:49Z</dcterms:created>
  <dcterms:modified xsi:type="dcterms:W3CDTF">2021-07-23T18:07:07Z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0x010100CD6B3481A16AF3499E89FBD73C5C9A0C</vt:lpwstr>
  </property>
  <property fmtid="{D5CDD505-2E9C-101B-9397-08002B2CF9AE}" pid="3" name="TaxKeyword">
    <vt:lpwstr>440;#ITP|b2d7fa87-55ac-43be-b7d1-f03c57158bde;#441;#Enterprise Architecture|ec24a32c-c4b3-41c2-a39b-2244a7561f62</vt:lpwstr>
  </property>
  <property fmtid="{D5CDD505-2E9C-101B-9397-08002B2CF9AE}" pid="4" name="Tag">
    <vt:lpwstr/>
  </property>
  <property fmtid="{D5CDD505-2E9C-101B-9397-08002B2CF9AE}" pid="5" name="TaxKeywordTaxHTField">
    <vt:lpwstr>ITP|b2d7fa87-55ac-43be-b7d1-f03c57158bde;Enterprise Architecture|ec24a32c-c4b3-41c2-a39b-2244a7561f62</vt:lpwstr>
  </property>
  <property fmtid="{D5CDD505-2E9C-101B-9397-08002B2CF9AE}" pid="6" name="Domain">
    <vt:lpwstr/>
  </property>
  <property fmtid="{D5CDD505-2E9C-101B-9397-08002B2CF9AE}" pid="7" name="TaxCatchAll">
    <vt:lpwstr>440;#ITP;#441;#Enterprise Architecture</vt:lpwstr>
  </property>
  <property fmtid="{D5CDD505-2E9C-101B-9397-08002B2CF9AE}" pid="8" name="_dlc_DocIdItemGuid">
    <vt:lpwstr>dec95a93-5d98-4021-88d8-689a309436b3</vt:lpwstr>
  </property>
  <property fmtid="{D5CDD505-2E9C-101B-9397-08002B2CF9AE}" pid="9" name="Order">
    <vt:r8>41900</vt:r8>
  </property>
  <property fmtid="{D5CDD505-2E9C-101B-9397-08002B2CF9AE}" pid="10" name="xd_Signature">
    <vt:bool>false</vt:bool>
  </property>
  <property fmtid="{D5CDD505-2E9C-101B-9397-08002B2CF9AE}" pid="11" name="xd_ProgID">
    <vt:lpwstr/>
  </property>
  <property fmtid="{D5CDD505-2E9C-101B-9397-08002B2CF9AE}" pid="12" name="_SourceUrl">
    <vt:lpwstr/>
  </property>
  <property fmtid="{D5CDD505-2E9C-101B-9397-08002B2CF9AE}" pid="13" name="_SharedFileIndex">
    <vt:lpwstr/>
  </property>
  <property fmtid="{D5CDD505-2E9C-101B-9397-08002B2CF9AE}" pid="14" name="TemplateUrl">
    <vt:lpwstr/>
  </property>
</Properties>
</file>