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42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7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7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6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654" r:id="rId5"/>
    <p:sldMasterId id="2147483651" r:id="rId6"/>
    <p:sldMasterId id="2147483652" r:id="rId7"/>
    <p:sldMasterId id="2147483653" r:id="rId8"/>
  </p:sldMasterIdLst>
  <p:notesMasterIdLst>
    <p:notesMasterId r:id="rId22"/>
  </p:notesMasterIdLst>
  <p:handoutMasterIdLst>
    <p:handoutMasterId r:id="rId23"/>
  </p:handoutMasterIdLst>
  <p:sldIdLst>
    <p:sldId id="258" r:id="rId9"/>
    <p:sldId id="293" r:id="rId10"/>
    <p:sldId id="273" r:id="rId11"/>
    <p:sldId id="287" r:id="rId12"/>
    <p:sldId id="286" r:id="rId13"/>
    <p:sldId id="285" r:id="rId14"/>
    <p:sldId id="288" r:id="rId15"/>
    <p:sldId id="289" r:id="rId16"/>
    <p:sldId id="282" r:id="rId17"/>
    <p:sldId id="277" r:id="rId18"/>
    <p:sldId id="283" r:id="rId19"/>
    <p:sldId id="291" r:id="rId20"/>
    <p:sldId id="290" r:id="rId21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343A"/>
    <a:srgbClr val="C69200"/>
    <a:srgbClr val="1E6FA7"/>
    <a:srgbClr val="8CC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 varScale="1">
        <p:scale>
          <a:sx n="108" d="100"/>
          <a:sy n="108" d="100"/>
        </p:scale>
        <p:origin x="54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4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17C93-F91D-48D0-A71B-BF5962527B9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7726B-243A-4363-99D5-E37C73217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0"/>
            <a:ext cx="550545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B24008A-8813-4DBA-968E-7EF2B8B35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08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889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71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77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946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5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04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04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63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36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14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34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11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1EF3A-4A2C-4A1B-A152-D26DEECDB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97A33-0E26-46D2-B4A7-D6E599A07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55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1FB95-A063-4F07-A1C3-4F74B4A31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83EB6-56BC-4677-A0F6-4299F6E69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CCF6A-D330-4E13-8364-B7EC7CC11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9229A-E00C-4F35-AC70-6C3DF569F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B0B9A-5A9F-4B01-89AF-B8832D270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81AE7-0E10-4C23-9E60-ABDD0EB8A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FE7C6-9925-4A51-9FC0-35D6E5D1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8DC77-B6EA-45F7-A232-37A1CDCA2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8F84E-EE9C-4DD7-BAB7-0A365ABEB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4B9C9-9593-4DA7-9F55-CBCEC4BE4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90F6B-8BC9-4E59-83AE-E759A13AF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AD694-09A2-466D-B75B-53B3DA300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55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FCA6C-E0C5-46F9-BB33-51A27476D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B0606-7AAA-4A7F-8EAC-211366D26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1E467-C967-4ED4-8C4D-7F44A3068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29C31-8C00-495A-9550-CFBF10866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27E4A-7956-4E6F-B0FD-20B806AF0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08C8D-7F6D-49CA-B136-EB8F0D812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9F572-99C4-4FD2-933D-01D869B55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5447A-0EF1-4496-B5FC-D423A9E21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C0CB0-1731-463D-A4DD-D1DA4DE8B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5D52E-351A-4DF1-BE97-2A3A697CA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FDE85-6E7C-48F8-B28B-ED5D5B560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6A2C9-F0C2-402F-99CA-DE9721A22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55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5B26C-2325-4085-AAD0-2E8E435EC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8C1E4-E887-41C9-A4DF-812618A78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BF5D0-B683-40BA-AF2B-7EA8E1208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FDD9B-E6F4-445E-B30E-E178AB45A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7BB19-9E33-4828-BC68-B5D00AE9A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BC7A8-354C-4ED5-AF65-293947F1C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2D20E-48AE-4006-8CC2-82C2DE7C7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16969-AD7E-4893-A50A-C98B8EC66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E5D51-FA8B-49D8-843B-FCE098888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F16B1-957C-4AFD-B2DF-4B21AEB34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8C86C-6477-4404-84C8-C60B2F796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4DE43-EC1B-48A6-A6C6-88E53A02B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55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6DB8B-4343-407A-9D27-D1C419A04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1F7D-83C7-4DD2-8019-1C3F98C9D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3A87-37D2-4CFC-B8C6-CC7D5E36C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B4975-B85A-4658-BF86-9BE1D5E09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90CA-591D-43F4-B091-6BE9BBD08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B6D40-40B5-470A-96C1-6B0CBAC70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7D752-3CE7-4458-908C-5A3F6F484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EE98D-EEB0-4CE5-8020-08297316A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4E550-B82B-4C14-8ED5-8E48110F1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22FCE-8BE5-4B49-AB27-41297BD76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4388F-8F96-4BEE-8BB1-32F634EBD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60542-B11A-420C-A30E-73D7EB0A9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55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5380D-A45C-47BD-A35D-41B6B4E8A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2B6F-A38F-4B65-9C1E-5E3C9DA42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BA004-583A-4AAD-80DB-E0C764B55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0FF9C-5802-484B-AE54-52389BA13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CD493-06C4-4EAD-8FA6-BC80121ED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Presentation Title Goes Here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381750"/>
            <a:ext cx="2133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10668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fld id="{CF2EC16C-C9F9-44CF-B0E8-20A0600F5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~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Presentation Title Goes Here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10668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fld id="{366972E5-43FA-443B-848C-634A3D5BE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381750"/>
            <a:ext cx="2133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~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Presentation Title Goes Here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381750"/>
            <a:ext cx="2133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10668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fld id="{5602699E-12BD-4735-BE31-A8C87304E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~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Presentation Title Goes Here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10668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fld id="{FCB42A0C-9A36-4401-9723-8150C31AD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381750"/>
            <a:ext cx="2133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~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Presentation Title Goes Here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10668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fld id="{1CE39E02-B4E2-4AE3-B75D-759706F6A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381750"/>
            <a:ext cx="2133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~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tcentral.pa.gov/Pages/IT-Policies.asp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tcentral.pa.gov/EnterpriseArchitecture/Documents/IT%20Policy%20Process%20Diagram%20and%20Procedures.pdf" TargetMode="External"/><Relationship Id="rId4" Type="http://schemas.openxmlformats.org/officeDocument/2006/relationships/hyperlink" Target="http://www.oa.pa.gov/Policies/Pages/itp.asp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1"/>
            <a:ext cx="8001000" cy="177165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tx2"/>
                </a:solidFill>
                <a:cs typeface="Arial" panose="020B0604020202020204" pitchFamily="34" charset="0"/>
              </a:rPr>
              <a:t>OPD-BUS000D Information Technology Policies Educational Webinars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71600"/>
          </a:xfrm>
        </p:spPr>
        <p:txBody>
          <a:bodyPr/>
          <a:lstStyle/>
          <a:p>
            <a:endParaRPr lang="en-US" sz="1600" dirty="0">
              <a:cs typeface="Arial" panose="020B0604020202020204" pitchFamily="34" charset="0"/>
            </a:endParaRPr>
          </a:p>
          <a:p>
            <a:r>
              <a:rPr lang="en-US" sz="1600" i="1" u="sng" dirty="0">
                <a:cs typeface="Arial" panose="020B0604020202020204" pitchFamily="34" charset="0"/>
              </a:rPr>
              <a:t>Name/number of IT Policy</a:t>
            </a:r>
            <a:endParaRPr lang="en-US" sz="1600" i="1" dirty="0">
              <a:cs typeface="Arial" panose="020B0604020202020204" pitchFamily="34" charset="0"/>
            </a:endParaRPr>
          </a:p>
          <a:p>
            <a:r>
              <a:rPr lang="en-US" sz="1600" i="1" dirty="0">
                <a:cs typeface="Arial" panose="020B0604020202020204" pitchFamily="34" charset="0"/>
              </a:rPr>
              <a:t>Domain Owner</a:t>
            </a:r>
          </a:p>
          <a:p>
            <a:r>
              <a:rPr lang="en-US" sz="1600" i="1" dirty="0">
                <a:cs typeface="Arial" panose="020B0604020202020204" pitchFamily="34" charset="0"/>
              </a:rPr>
              <a:t>Date</a:t>
            </a:r>
            <a:endParaRPr lang="en-US" sz="16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685800"/>
          </a:xfrm>
        </p:spPr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Roles and Responsibilities of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sz="2400" i="1" dirty="0">
                <a:cs typeface="Arial" panose="020B0604020202020204" pitchFamily="34" charset="0"/>
              </a:rPr>
              <a:t>Agency manages technology</a:t>
            </a:r>
          </a:p>
          <a:p>
            <a:pPr lvl="1"/>
            <a:r>
              <a:rPr lang="en-US" sz="2000" i="1" dirty="0">
                <a:cs typeface="Arial" panose="020B0604020202020204" pitchFamily="34" charset="0"/>
              </a:rPr>
              <a:t>e.g. PennDOT manages AirWatch (SEC035)</a:t>
            </a:r>
          </a:p>
          <a:p>
            <a:r>
              <a:rPr lang="en-US" sz="2400" i="1" dirty="0">
                <a:cs typeface="Arial" panose="020B0604020202020204" pitchFamily="34" charset="0"/>
              </a:rPr>
              <a:t>Business owner manages process</a:t>
            </a:r>
          </a:p>
          <a:p>
            <a:pPr lvl="1"/>
            <a:r>
              <a:rPr lang="en-US" sz="2000" i="1" dirty="0">
                <a:cs typeface="Arial" panose="020B0604020202020204" pitchFamily="34" charset="0"/>
              </a:rPr>
              <a:t>e.g. IT employee manages Service Catalog (BUS007)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Appendix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u="sng" dirty="0">
                <a:cs typeface="Arial" panose="020B0604020202020204" pitchFamily="34" charset="0"/>
              </a:rPr>
              <a:t>Relevant References</a:t>
            </a:r>
          </a:p>
          <a:p>
            <a:pPr marL="622300" lvl="1" indent="-342900"/>
            <a:r>
              <a:rPr lang="en-US" sz="2400" dirty="0">
                <a:cs typeface="Arial" panose="020B0604020202020204" pitchFamily="34" charset="0"/>
                <a:hlinkClick r:id="rId3"/>
              </a:rPr>
              <a:t>Link to IT Policy on IT Central</a:t>
            </a:r>
            <a:endParaRPr lang="en-US" sz="2400" dirty="0">
              <a:cs typeface="Arial" panose="020B0604020202020204" pitchFamily="34" charset="0"/>
            </a:endParaRPr>
          </a:p>
          <a:p>
            <a:pPr marL="622300" lvl="1" indent="-342900"/>
            <a:r>
              <a:rPr lang="en-US" sz="2400" dirty="0">
                <a:cs typeface="Arial" panose="020B0604020202020204" pitchFamily="34" charset="0"/>
                <a:hlinkClick r:id="rId4"/>
              </a:rPr>
              <a:t>Link to IT Policy on Portal</a:t>
            </a:r>
            <a:endParaRPr lang="en-US" sz="2400" dirty="0">
              <a:cs typeface="Arial" panose="020B0604020202020204" pitchFamily="34" charset="0"/>
            </a:endParaRPr>
          </a:p>
          <a:p>
            <a:pPr marL="622300" lvl="1" indent="-342900"/>
            <a:r>
              <a:rPr lang="en-US" sz="2400" dirty="0">
                <a:cs typeface="Arial" panose="020B0604020202020204" pitchFamily="34" charset="0"/>
                <a:hlinkClick r:id="rId5"/>
              </a:rPr>
              <a:t>Link to IT Policy Process and Procedures</a:t>
            </a:r>
            <a:endParaRPr lang="en-US" sz="2400" dirty="0">
              <a:cs typeface="Arial" panose="020B0604020202020204" pitchFamily="34" charset="0"/>
            </a:endParaRPr>
          </a:p>
          <a:p>
            <a:pPr marL="622300" lvl="1" indent="-342900"/>
            <a:r>
              <a:rPr lang="en-US" sz="2400" i="1" dirty="0">
                <a:cs typeface="Arial" panose="020B0604020202020204" pitchFamily="34" charset="0"/>
              </a:rPr>
              <a:t>Additional references</a:t>
            </a:r>
          </a:p>
          <a:p>
            <a:pPr marL="622300" lvl="1" indent="-342900"/>
            <a:r>
              <a:rPr lang="en-US" sz="2400" i="1" dirty="0">
                <a:cs typeface="Arial" panose="020B0604020202020204" pitchFamily="34" charset="0"/>
              </a:rPr>
              <a:t>Affiliated guidelines/procedures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Frequently Asked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>
                <a:cs typeface="Arial" panose="020B0604020202020204" pitchFamily="34" charset="0"/>
              </a:rPr>
              <a:t>Document relevant questions with answers that may have been raised during webinars or from another source (This is a historical reference document that will be attached to the IT Policy and can be utilized even after the webinar).</a:t>
            </a:r>
          </a:p>
        </p:txBody>
      </p:sp>
    </p:spTree>
    <p:extLst>
      <p:ext uri="{BB962C8B-B14F-4D97-AF65-F5344CB8AC3E}">
        <p14:creationId xmlns:p14="http://schemas.microsoft.com/office/powerpoint/2010/main" val="1960227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Points of 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sng" dirty="0">
                <a:cs typeface="Arial" panose="020B0604020202020204" pitchFamily="34" charset="0"/>
              </a:rPr>
              <a:t>EA Domain Owner</a:t>
            </a:r>
          </a:p>
          <a:p>
            <a:pPr lvl="1"/>
            <a:r>
              <a:rPr lang="en-US" sz="2400" i="1" dirty="0">
                <a:cs typeface="Arial" panose="020B0604020202020204" pitchFamily="34" charset="0"/>
              </a:rPr>
              <a:t>Name</a:t>
            </a:r>
          </a:p>
          <a:p>
            <a:pPr lvl="1"/>
            <a:r>
              <a:rPr lang="en-US" sz="2400" i="1" dirty="0">
                <a:cs typeface="Arial" panose="020B0604020202020204" pitchFamily="34" charset="0"/>
              </a:rPr>
              <a:t>Email</a:t>
            </a:r>
          </a:p>
          <a:p>
            <a:pPr lvl="1"/>
            <a:r>
              <a:rPr lang="en-US" sz="2400" i="1" dirty="0">
                <a:cs typeface="Arial" panose="020B0604020202020204" pitchFamily="34" charset="0"/>
              </a:rPr>
              <a:t>Phone</a:t>
            </a:r>
          </a:p>
          <a:p>
            <a:pPr marL="0" indent="0">
              <a:buNone/>
            </a:pPr>
            <a:r>
              <a:rPr lang="en-US" sz="2400" u="sng" dirty="0">
                <a:cs typeface="Arial" panose="020B0604020202020204" pitchFamily="34" charset="0"/>
              </a:rPr>
              <a:t>Business Owner</a:t>
            </a:r>
          </a:p>
          <a:p>
            <a:pPr lvl="1"/>
            <a:r>
              <a:rPr lang="en-US" sz="2400" i="1" dirty="0">
                <a:cs typeface="Arial" panose="020B0604020202020204" pitchFamily="34" charset="0"/>
              </a:rPr>
              <a:t>Name</a:t>
            </a:r>
          </a:p>
          <a:p>
            <a:pPr lvl="1"/>
            <a:r>
              <a:rPr lang="en-US" sz="2400" i="1" dirty="0">
                <a:cs typeface="Arial" panose="020B0604020202020204" pitchFamily="34" charset="0"/>
              </a:rPr>
              <a:t>Email</a:t>
            </a:r>
          </a:p>
          <a:p>
            <a:pPr lvl="1"/>
            <a:r>
              <a:rPr lang="en-US" sz="2400" i="1" dirty="0">
                <a:cs typeface="Arial" panose="020B0604020202020204" pitchFamily="34" charset="0"/>
              </a:rPr>
              <a:t>Phone</a:t>
            </a:r>
          </a:p>
        </p:txBody>
      </p:sp>
    </p:spTree>
    <p:extLst>
      <p:ext uri="{BB962C8B-B14F-4D97-AF65-F5344CB8AC3E}">
        <p14:creationId xmlns:p14="http://schemas.microsoft.com/office/powerpoint/2010/main" val="2808390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cs typeface="Arial" panose="020B0604020202020204" pitchFamily="34" charset="0"/>
              </a:rPr>
              <a:t>Educational Webinar Objectives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52400" y="1447800"/>
            <a:ext cx="8839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1963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Provide an overview on the newly published </a:t>
            </a:r>
            <a:r>
              <a:rPr lang="en-US" sz="2400" i="1" dirty="0">
                <a:latin typeface="+mn-lt"/>
                <a:cs typeface="Arial" panose="020B0604020202020204" pitchFamily="34" charset="0"/>
              </a:rPr>
              <a:t>ITP Title and number</a:t>
            </a: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Policy background</a:t>
            </a: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Needs and drivers</a:t>
            </a: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Primary policy objectives</a:t>
            </a: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Policy details</a:t>
            </a: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Roles and responsibilities</a:t>
            </a: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Affiliated procedures, guidelines, and/or references (if applicable)</a:t>
            </a: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Key points of contacts</a:t>
            </a: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pPr marL="230188">
              <a:spcBef>
                <a:spcPct val="20000"/>
              </a:spcBef>
            </a:pPr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989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52400" y="1447800"/>
            <a:ext cx="8839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 u="sng" dirty="0">
                <a:latin typeface="+mn-lt"/>
                <a:cs typeface="Arial" panose="020B0604020202020204" pitchFamily="34" charset="0"/>
              </a:rPr>
              <a:t>Details of Request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i="1" dirty="0">
                <a:latin typeface="+mn-lt"/>
                <a:cs typeface="Arial" panose="020B0604020202020204" pitchFamily="34" charset="0"/>
              </a:rPr>
              <a:t>Use ITP Request Form “Detailed Request” for material</a:t>
            </a:r>
          </a:p>
          <a:p>
            <a:pPr>
              <a:spcBef>
                <a:spcPct val="20000"/>
              </a:spcBef>
            </a:pPr>
            <a:endParaRPr lang="en-US" sz="2400" b="1" u="sng" dirty="0">
              <a:latin typeface="+mn-lt"/>
              <a:cs typeface="Arial" panose="020B0604020202020204" pitchFamily="34" charset="0"/>
            </a:endParaRPr>
          </a:p>
          <a:p>
            <a:pPr marL="461963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i="1" dirty="0">
                <a:latin typeface="+mn-lt"/>
                <a:cs typeface="Arial" panose="020B0604020202020204" pitchFamily="34" charset="0"/>
              </a:rPr>
              <a:t>Summarize agency requestor</a:t>
            </a:r>
          </a:p>
          <a:p>
            <a:pPr marL="461963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i="1" dirty="0">
                <a:latin typeface="+mn-lt"/>
                <a:cs typeface="Arial" panose="020B0604020202020204" pitchFamily="34" charset="0"/>
              </a:rPr>
              <a:t>Provide agency requestor feedback if available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cs typeface="Arial" panose="020B0604020202020204" pitchFamily="34" charset="0"/>
              </a:rPr>
              <a:t>Background continued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52400" y="1447800"/>
            <a:ext cx="8839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 u="sng" dirty="0">
                <a:latin typeface="+mn-lt"/>
                <a:cs typeface="Arial" panose="020B0604020202020204" pitchFamily="34" charset="0"/>
              </a:rPr>
              <a:t>Historical context</a:t>
            </a:r>
            <a:endParaRPr lang="en-US" i="1" dirty="0">
              <a:latin typeface="+mn-lt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endParaRPr lang="en-US" sz="2400" b="1" u="sng" dirty="0">
              <a:latin typeface="+mn-lt"/>
              <a:cs typeface="Arial" panose="020B0604020202020204" pitchFamily="34" charset="0"/>
            </a:endParaRPr>
          </a:p>
          <a:p>
            <a:pPr marL="461963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i="1" dirty="0">
                <a:latin typeface="+mn-lt"/>
                <a:cs typeface="Arial" panose="020B0604020202020204" pitchFamily="34" charset="0"/>
              </a:rPr>
              <a:t>Detail past versions of the ITP if available</a:t>
            </a:r>
          </a:p>
          <a:p>
            <a:pPr marL="461963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i="1" dirty="0">
                <a:latin typeface="+mn-lt"/>
                <a:cs typeface="Arial" panose="020B0604020202020204" pitchFamily="34" charset="0"/>
              </a:rPr>
              <a:t>Detail historical impetus (may be different from current impetus)</a:t>
            </a:r>
          </a:p>
        </p:txBody>
      </p:sp>
    </p:spTree>
    <p:extLst>
      <p:ext uri="{BB962C8B-B14F-4D97-AF65-F5344CB8AC3E}">
        <p14:creationId xmlns:p14="http://schemas.microsoft.com/office/powerpoint/2010/main" val="121767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cs typeface="Arial" panose="020B0604020202020204" pitchFamily="34" charset="0"/>
              </a:rPr>
              <a:t>Background continued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52400" y="1447800"/>
            <a:ext cx="8839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 u="sng" dirty="0">
                <a:latin typeface="+mn-lt"/>
                <a:cs typeface="Arial" panose="020B0604020202020204" pitchFamily="34" charset="0"/>
              </a:rPr>
              <a:t>Risk Analysis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i="1" dirty="0">
                <a:latin typeface="+mn-lt"/>
                <a:cs typeface="Arial" panose="020B0604020202020204" pitchFamily="34" charset="0"/>
              </a:rPr>
              <a:t>Use ITP Request Form “Risk Analysis” for material</a:t>
            </a:r>
          </a:p>
          <a:p>
            <a:pPr>
              <a:spcBef>
                <a:spcPct val="20000"/>
              </a:spcBef>
            </a:pPr>
            <a:endParaRPr lang="en-US" sz="2400" b="1" u="sng" dirty="0">
              <a:latin typeface="+mn-lt"/>
              <a:cs typeface="Arial" panose="020B0604020202020204" pitchFamily="34" charset="0"/>
            </a:endParaRPr>
          </a:p>
          <a:p>
            <a:pPr marL="461963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i="1" dirty="0">
                <a:latin typeface="+mn-lt"/>
                <a:cs typeface="Arial" panose="020B0604020202020204" pitchFamily="34" charset="0"/>
              </a:rPr>
              <a:t>Highlight risks if ITP not created/revised/deleted</a:t>
            </a:r>
          </a:p>
          <a:p>
            <a:pPr marL="461963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i="1" dirty="0">
                <a:latin typeface="+mn-lt"/>
                <a:cs typeface="Arial" panose="020B0604020202020204" pitchFamily="34" charset="0"/>
              </a:rPr>
              <a:t>Provide example (real or hypothetical) if ITP not created/revised/deleted</a:t>
            </a:r>
            <a:endParaRPr lang="en-US" sz="1600" dirty="0">
              <a:latin typeface="+mn-lt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endParaRPr lang="en-US" sz="14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824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Policy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678363"/>
          </a:xfrm>
        </p:spPr>
        <p:txBody>
          <a:bodyPr/>
          <a:lstStyle/>
          <a:p>
            <a:pPr>
              <a:buNone/>
            </a:pPr>
            <a:r>
              <a:rPr lang="en-US" sz="2400" b="1" u="sng" dirty="0">
                <a:cs typeface="Arial" panose="020B0604020202020204" pitchFamily="34" charset="0"/>
              </a:rPr>
              <a:t>Primary Objectives</a:t>
            </a:r>
            <a:r>
              <a:rPr lang="en-US" sz="2400" b="1" dirty="0">
                <a:cs typeface="Arial" panose="020B0604020202020204" pitchFamily="34" charset="0"/>
              </a:rPr>
              <a:t> </a:t>
            </a:r>
            <a:r>
              <a:rPr lang="en-US" sz="1800" i="1" dirty="0">
                <a:cs typeface="Arial" panose="020B0604020202020204" pitchFamily="34" charset="0"/>
              </a:rPr>
              <a:t>Use</a:t>
            </a:r>
            <a:r>
              <a:rPr lang="en-US" sz="1800" b="1" dirty="0">
                <a:cs typeface="Arial" panose="020B0604020202020204" pitchFamily="34" charset="0"/>
              </a:rPr>
              <a:t> </a:t>
            </a:r>
            <a:r>
              <a:rPr lang="en-US" sz="1800" i="1" dirty="0">
                <a:cs typeface="Arial" panose="020B0604020202020204" pitchFamily="34" charset="0"/>
              </a:rPr>
              <a:t>ITP Request Form/Framework for materials</a:t>
            </a:r>
          </a:p>
          <a:p>
            <a:pPr>
              <a:buNone/>
            </a:pPr>
            <a:endParaRPr lang="en-US" sz="2800" b="1" dirty="0"/>
          </a:p>
          <a:p>
            <a:r>
              <a:rPr lang="en-US" sz="2400" i="1" dirty="0">
                <a:cs typeface="Arial" panose="020B0604020202020204" pitchFamily="34" charset="0"/>
              </a:rPr>
              <a:t>Detail broad objectives</a:t>
            </a:r>
          </a:p>
        </p:txBody>
      </p:sp>
    </p:spTree>
    <p:extLst>
      <p:ext uri="{BB962C8B-B14F-4D97-AF65-F5344CB8AC3E}">
        <p14:creationId xmlns:p14="http://schemas.microsoft.com/office/powerpoint/2010/main" val="343723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Policy Objectives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678363"/>
          </a:xfrm>
        </p:spPr>
        <p:txBody>
          <a:bodyPr/>
          <a:lstStyle/>
          <a:p>
            <a:pPr>
              <a:buNone/>
            </a:pPr>
            <a:r>
              <a:rPr lang="en-US" sz="2400" b="1" u="sng" dirty="0">
                <a:cs typeface="Arial" panose="020B0604020202020204" pitchFamily="34" charset="0"/>
              </a:rPr>
              <a:t>Primary</a:t>
            </a:r>
            <a:r>
              <a:rPr lang="en-US" sz="2800" b="1" u="sng" dirty="0">
                <a:cs typeface="Arial" panose="020B0604020202020204" pitchFamily="34" charset="0"/>
              </a:rPr>
              <a:t> </a:t>
            </a:r>
            <a:r>
              <a:rPr lang="en-US" sz="2400" b="1" u="sng" dirty="0">
                <a:cs typeface="Arial" panose="020B0604020202020204" pitchFamily="34" charset="0"/>
              </a:rPr>
              <a:t>Objectives</a:t>
            </a:r>
            <a:r>
              <a:rPr lang="en-US" sz="2800" b="1" dirty="0">
                <a:cs typeface="Arial" panose="020B0604020202020204" pitchFamily="34" charset="0"/>
              </a:rPr>
              <a:t> </a:t>
            </a:r>
            <a:r>
              <a:rPr lang="en-US" sz="1800" i="1" dirty="0">
                <a:cs typeface="Arial" panose="020B0604020202020204" pitchFamily="34" charset="0"/>
              </a:rPr>
              <a:t>Use</a:t>
            </a:r>
            <a:r>
              <a:rPr lang="en-US" sz="1800" b="1" dirty="0">
                <a:cs typeface="Arial" panose="020B0604020202020204" pitchFamily="34" charset="0"/>
              </a:rPr>
              <a:t> </a:t>
            </a:r>
            <a:r>
              <a:rPr lang="en-US" sz="1800" i="1" dirty="0">
                <a:cs typeface="Arial" panose="020B0604020202020204" pitchFamily="34" charset="0"/>
              </a:rPr>
              <a:t>ITP Request Form/Framework for materials</a:t>
            </a:r>
          </a:p>
          <a:p>
            <a:pPr>
              <a:buNone/>
            </a:pPr>
            <a:endParaRPr lang="en-US" sz="2800" b="1" dirty="0"/>
          </a:p>
          <a:p>
            <a:r>
              <a:rPr lang="en-US" sz="2400" i="1" dirty="0">
                <a:cs typeface="Arial" panose="020B0604020202020204" pitchFamily="34" charset="0"/>
              </a:rPr>
              <a:t>Detail specific objectives</a:t>
            </a:r>
          </a:p>
        </p:txBody>
      </p:sp>
    </p:spTree>
    <p:extLst>
      <p:ext uri="{BB962C8B-B14F-4D97-AF65-F5344CB8AC3E}">
        <p14:creationId xmlns:p14="http://schemas.microsoft.com/office/powerpoint/2010/main" val="2948626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Policy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678363"/>
          </a:xfrm>
        </p:spPr>
        <p:txBody>
          <a:bodyPr/>
          <a:lstStyle/>
          <a:p>
            <a:pPr>
              <a:buNone/>
            </a:pPr>
            <a:r>
              <a:rPr lang="en-US" sz="2400" b="1" u="sng" dirty="0">
                <a:cs typeface="Arial" panose="020B0604020202020204" pitchFamily="34" charset="0"/>
              </a:rPr>
              <a:t>Review IT Policy</a:t>
            </a:r>
            <a:r>
              <a:rPr lang="en-US" sz="2400" b="1" dirty="0">
                <a:cs typeface="Arial" panose="020B0604020202020204" pitchFamily="34" charset="0"/>
              </a:rPr>
              <a:t> </a:t>
            </a:r>
            <a:r>
              <a:rPr lang="en-US" sz="1800" i="1" dirty="0">
                <a:cs typeface="Arial" panose="020B0604020202020204" pitchFamily="34" charset="0"/>
              </a:rPr>
              <a:t>Use the IT Policy document for this section</a:t>
            </a:r>
            <a:endParaRPr lang="en-US" sz="2400" i="1" dirty="0">
              <a:cs typeface="Arial" panose="020B0604020202020204" pitchFamily="34" charset="0"/>
            </a:endParaRPr>
          </a:p>
          <a:p>
            <a:pPr>
              <a:buNone/>
            </a:pPr>
            <a:endParaRPr lang="en-US" sz="2400" i="1" dirty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>
                <a:cs typeface="Arial" panose="020B0604020202020204" pitchFamily="34" charset="0"/>
              </a:rPr>
              <a:t>Focus on policy section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>
                <a:cs typeface="Arial" panose="020B0604020202020204" pitchFamily="34" charset="0"/>
              </a:rPr>
              <a:t>Clarify complex definitions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>
                <a:cs typeface="Arial" panose="020B0604020202020204" pitchFamily="34" charset="0"/>
              </a:rPr>
              <a:t>Review supplemental documents and/or other resources associated with IT Policy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>
                <a:cs typeface="Arial" panose="020B0604020202020204" pitchFamily="34" charset="0"/>
              </a:rPr>
              <a:t>Cover any requirements needed for a waiver of policy</a:t>
            </a:r>
          </a:p>
        </p:txBody>
      </p:sp>
    </p:spTree>
    <p:extLst>
      <p:ext uri="{BB962C8B-B14F-4D97-AF65-F5344CB8AC3E}">
        <p14:creationId xmlns:p14="http://schemas.microsoft.com/office/powerpoint/2010/main" val="2274582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+mn-lt"/>
                <a:cs typeface="Arial" panose="020B0604020202020204" pitchFamily="34" charset="0"/>
              </a:rPr>
              <a:t>IT Policy Process broad details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755456"/>
              </p:ext>
            </p:extLst>
          </p:nvPr>
        </p:nvGraphicFramePr>
        <p:xfrm>
          <a:off x="381000" y="1524000"/>
          <a:ext cx="8382000" cy="447886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6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3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xx/xx/20xx</a:t>
                      </a:r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</a:rPr>
                        <a:t>EA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</a:rPr>
                        <a:t> received an IT Policy Request from OA/OIT Procurement</a:t>
                      </a:r>
                      <a:endParaRPr lang="en-US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59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xx/xx/20xx</a:t>
                      </a:r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EA submits ITP Request to Commonwealth CIO for review and approval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43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xx/xx/20xx</a:t>
                      </a:r>
                    </a:p>
                    <a:p>
                      <a:pPr algn="ctr"/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CIO approves ITP</a:t>
                      </a:r>
                      <a:r>
                        <a:rPr lang="en-US" sz="1400" baseline="0" dirty="0"/>
                        <a:t> Request; EA builds Discussion Board post and requests comments on Framework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xx/xx/20xx</a:t>
                      </a:r>
                    </a:p>
                    <a:p>
                      <a:pPr algn="ctr"/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EA builds ITP Draft;</a:t>
                      </a:r>
                      <a:r>
                        <a:rPr lang="en-US" sz="1400" baseline="0" dirty="0"/>
                        <a:t> submits to Discussion Board and requests comments on Draft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9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xx/xx/20xx</a:t>
                      </a:r>
                    </a:p>
                    <a:p>
                      <a:pPr algn="ctr"/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Final IT Policy submitted to Commonwealth CIO for approval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xx/xx/20xx</a:t>
                      </a:r>
                    </a:p>
                    <a:p>
                      <a:pPr algn="ctr"/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IT</a:t>
                      </a:r>
                      <a:r>
                        <a:rPr lang="en-US" sz="1400" baseline="0" dirty="0"/>
                        <a:t> Policy approved by CIO and published. Announcement sent to agencies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Default Design">
  <a:themeElements>
    <a:clrScheme name="5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4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6B3481A16AF3499E89FBD73C5C9A0C" ma:contentTypeVersion="4" ma:contentTypeDescription="Create a new document." ma:contentTypeScope="" ma:versionID="25c46ae4ea7f54fa5e6eca0f1a9e89e6">
  <xsd:schema xmlns:xsd="http://www.w3.org/2001/XMLSchema" xmlns:xs="http://www.w3.org/2001/XMLSchema" xmlns:p="http://schemas.microsoft.com/office/2006/metadata/properties" xmlns:ns1="http://schemas.microsoft.com/sharepoint/v3" xmlns:ns2="3ea77d17-6188-4af6-9e5a-520035df5c39" xmlns:ns3="1c28369d-17b0-4b3d-9224-72ce87f55f27" targetNamespace="http://schemas.microsoft.com/office/2006/metadata/properties" ma:root="true" ma:fieldsID="b633aead97d3fe41f58bafa9546fde09" ns1:_="" ns2:_="" ns3:_="">
    <xsd:import namespace="http://schemas.microsoft.com/sharepoint/v3"/>
    <xsd:import namespace="3ea77d17-6188-4af6-9e5a-520035df5c39"/>
    <xsd:import namespace="1c28369d-17b0-4b3d-9224-72ce87f55f2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igrationSourceURL" minOccurs="0"/>
                <xsd:element ref="ns3:PolicyCategory" minOccurs="0"/>
                <xsd:element ref="ns3:_dlc_DocId" minOccurs="0"/>
                <xsd:element ref="ns3:_dlc_DocIdUrl" minOccurs="0"/>
                <xsd:element ref="ns3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a77d17-6188-4af6-9e5a-520035df5c39" elementFormDefault="qualified">
    <xsd:import namespace="http://schemas.microsoft.com/office/2006/documentManagement/types"/>
    <xsd:import namespace="http://schemas.microsoft.com/office/infopath/2007/PartnerControls"/>
    <xsd:element name="MigrationSourceURL" ma:index="10" nillable="true" ma:displayName="MigrationSourceURL" ma:internalName="MigrationSourceURL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8369d-17b0-4b3d-9224-72ce87f55f27" elementFormDefault="qualified">
    <xsd:import namespace="http://schemas.microsoft.com/office/2006/documentManagement/types"/>
    <xsd:import namespace="http://schemas.microsoft.com/office/infopath/2007/PartnerControls"/>
    <xsd:element name="PolicyCategory" ma:index="11" nillable="true" ma:displayName="PolicyCategory" ma:description="Category for Policy Subscriptions/Notifications" ma:format="Dropdown" ma:internalName="PolicyCategory">
      <xsd:simpleType>
        <xsd:restriction base="dms:Choice">
          <xsd:enumeration value="Administrative Circulars"/>
          <xsd:enumeration value="Executive Orders"/>
          <xsd:enumeration value="HR Policies"/>
          <xsd:enumeration value="Information Technology Policies"/>
          <xsd:enumeration value="Management Directives"/>
          <xsd:enumeration value="Manuals"/>
          <xsd:enumeration value="Organization Charts"/>
          <xsd:enumeration value="Production Test Category"/>
        </xsd:restriction>
      </xsd:simpleType>
    </xsd:element>
    <xsd:element name="_dlc_DocId" ma:index="1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olicyCategory xmlns="1c28369d-17b0-4b3d-9224-72ce87f55f27">Information Technology Policies</PolicyCategory>
    <MigrationSourceURL xmlns="3ea77d17-6188-4af6-9e5a-520035df5c39" xsi:nil="true"/>
    <PublishingExpirationDate xmlns="http://schemas.microsoft.com/sharepoint/v3" xsi:nil="true"/>
    <PublishingStartDate xmlns="http://schemas.microsoft.com/sharepoint/v3" xsi:nil="true"/>
    <_dlc_DocId xmlns="1c28369d-17b0-4b3d-9224-72ce87f55f27">MYP73XKAY25F-18-419</_dlc_DocId>
    <_dlc_DocIdUrl xmlns="1c28369d-17b0-4b3d-9224-72ce87f55f27">
      <Url>https://www.oa.pa.gov/Policies/_layouts/15/DocIdRedir.aspx?ID=MYP73XKAY25F-18-419</Url>
      <Description>MYP73XKAY25F-18-419</Description>
    </_dlc_DocIdUrl>
    <SharedWithUsers xmlns="1c28369d-17b0-4b3d-9224-72ce87f55f27">
      <UserInfo>
        <DisplayName/>
        <AccountId xsi:nil="true"/>
        <AccountType/>
      </UserInfo>
    </SharedWithUsers>
    <_dlc_DocIdPersistId xmlns="1c28369d-17b0-4b3d-9224-72ce87f55f27">false</_dlc_DocIdPersistI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E20602D-6AB1-413F-B28F-E7FBB6AC32D7}"/>
</file>

<file path=customXml/itemProps2.xml><?xml version="1.0" encoding="utf-8"?>
<ds:datastoreItem xmlns:ds="http://schemas.openxmlformats.org/officeDocument/2006/customXml" ds:itemID="{B583C2D2-5004-46EF-8ADD-3CC9AF69284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af73e864-9896-4f87-ad44-dc18d987d1d5"/>
  </ds:schemaRefs>
</ds:datastoreItem>
</file>

<file path=customXml/itemProps3.xml><?xml version="1.0" encoding="utf-8"?>
<ds:datastoreItem xmlns:ds="http://schemas.openxmlformats.org/officeDocument/2006/customXml" ds:itemID="{6CB0214A-6BA0-45EA-93D1-92F9B0D66C9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6BBE097-9102-4DAD-BA1B-4851CA572563}"/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458</Words>
  <Application>Microsoft Office PowerPoint</Application>
  <PresentationFormat>On-screen Show (4:3)</PresentationFormat>
  <Paragraphs>96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Courier New</vt:lpstr>
      <vt:lpstr>Verdana</vt:lpstr>
      <vt:lpstr>Wingdings</vt:lpstr>
      <vt:lpstr>1_Default Design</vt:lpstr>
      <vt:lpstr>5_Default Design</vt:lpstr>
      <vt:lpstr>2_Default Design</vt:lpstr>
      <vt:lpstr>3_Default Design</vt:lpstr>
      <vt:lpstr>4_Default Design</vt:lpstr>
      <vt:lpstr>OPD-BUS000D Information Technology Policies Educational Webinars</vt:lpstr>
      <vt:lpstr>Educational Webinar Objectives</vt:lpstr>
      <vt:lpstr>Background</vt:lpstr>
      <vt:lpstr>Background continued</vt:lpstr>
      <vt:lpstr>Background continued</vt:lpstr>
      <vt:lpstr>Policy Objectives</vt:lpstr>
      <vt:lpstr>Policy Objectives continued</vt:lpstr>
      <vt:lpstr>Policy Details</vt:lpstr>
      <vt:lpstr>IT Policy Process broad details</vt:lpstr>
      <vt:lpstr>Roles and Responsibilities of Policy</vt:lpstr>
      <vt:lpstr>Appendix</vt:lpstr>
      <vt:lpstr>Frequently Asked Questions</vt:lpstr>
      <vt:lpstr>Points of Contact</vt:lpstr>
    </vt:vector>
  </TitlesOfParts>
  <Company>Governors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ITP Webinar Presentation Template</dc:title>
  <dc:creator>michaander@pa.gov</dc:creator>
  <cp:keywords>ITP, Enterprise Architecture</cp:keywords>
  <cp:lastModifiedBy>Fullerton, Jennifer</cp:lastModifiedBy>
  <cp:revision>196</cp:revision>
  <cp:lastPrinted>2014-01-10T15:34:29Z</cp:lastPrinted>
  <dcterms:created xsi:type="dcterms:W3CDTF">2008-01-04T14:54:49Z</dcterms:created>
  <dcterms:modified xsi:type="dcterms:W3CDTF">2021-07-23T18:07:07Z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0x010100CD6B3481A16AF3499E89FBD73C5C9A0C</vt:lpwstr>
  </property>
  <property fmtid="{D5CDD505-2E9C-101B-9397-08002B2CF9AE}" pid="3" name="TaxKeyword">
    <vt:lpwstr>440;#ITP|b2d7fa87-55ac-43be-b7d1-f03c57158bde;#441;#Enterprise Architecture|ec24a32c-c4b3-41c2-a39b-2244a7561f62</vt:lpwstr>
  </property>
  <property fmtid="{D5CDD505-2E9C-101B-9397-08002B2CF9AE}" pid="4" name="Tag">
    <vt:lpwstr/>
  </property>
  <property fmtid="{D5CDD505-2E9C-101B-9397-08002B2CF9AE}" pid="5" name="TaxKeywordTaxHTField">
    <vt:lpwstr>ITP|b2d7fa87-55ac-43be-b7d1-f03c57158bde;Enterprise Architecture|ec24a32c-c4b3-41c2-a39b-2244a7561f62</vt:lpwstr>
  </property>
  <property fmtid="{D5CDD505-2E9C-101B-9397-08002B2CF9AE}" pid="6" name="Domain">
    <vt:lpwstr/>
  </property>
  <property fmtid="{D5CDD505-2E9C-101B-9397-08002B2CF9AE}" pid="7" name="TaxCatchAll">
    <vt:lpwstr>440;#ITP;#441;#Enterprise Architecture</vt:lpwstr>
  </property>
  <property fmtid="{D5CDD505-2E9C-101B-9397-08002B2CF9AE}" pid="8" name="_dlc_DocIdItemGuid">
    <vt:lpwstr>dec95a93-5d98-4021-88d8-689a309436b3</vt:lpwstr>
  </property>
  <property fmtid="{D5CDD505-2E9C-101B-9397-08002B2CF9AE}" pid="9" name="Order">
    <vt:r8>41900</vt:r8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_SourceUrl">
    <vt:lpwstr/>
  </property>
  <property fmtid="{D5CDD505-2E9C-101B-9397-08002B2CF9AE}" pid="13" name="_SharedFileIndex">
    <vt:lpwstr/>
  </property>
  <property fmtid="{D5CDD505-2E9C-101B-9397-08002B2CF9AE}" pid="14" name="TemplateUrl">
    <vt:lpwstr/>
  </property>
</Properties>
</file>